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2"/>
  </p:notesMasterIdLst>
  <p:sldIdLst>
    <p:sldId id="256" r:id="rId2"/>
    <p:sldId id="257"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36" r:id="rId65"/>
    <p:sldId id="337" r:id="rId66"/>
    <p:sldId id="338" r:id="rId67"/>
    <p:sldId id="339" r:id="rId68"/>
    <p:sldId id="340" r:id="rId69"/>
    <p:sldId id="341" r:id="rId70"/>
    <p:sldId id="342" r:id="rId71"/>
    <p:sldId id="343" r:id="rId72"/>
    <p:sldId id="327" r:id="rId73"/>
    <p:sldId id="328" r:id="rId74"/>
    <p:sldId id="329" r:id="rId75"/>
    <p:sldId id="330" r:id="rId76"/>
    <p:sldId id="331" r:id="rId77"/>
    <p:sldId id="332" r:id="rId78"/>
    <p:sldId id="333" r:id="rId79"/>
    <p:sldId id="334" r:id="rId80"/>
    <p:sldId id="335" r:id="rId81"/>
  </p:sldIdLst>
  <p:sldSz cx="12192000" cy="6858000"/>
  <p:notesSz cx="6858000" cy="9144000"/>
  <p:embeddedFontLst>
    <p:embeddedFont>
      <p:font typeface="Arial Black" panose="020B0A04020102020204" pitchFamily="34" charset="0"/>
      <p:bold r:id="rId83"/>
    </p:embeddedFont>
    <p:embeddedFont>
      <p:font typeface="Arimo" panose="020B0604020202020204" charset="0"/>
      <p:regular r:id="rId84"/>
      <p:bold r:id="rId85"/>
      <p:italic r:id="rId86"/>
      <p:boldItalic r:id="rId87"/>
    </p:embeddedFont>
    <p:embeddedFont>
      <p:font typeface="Century Gothic" panose="020B0502020202020204" pitchFamily="34" charset="0"/>
      <p:regular r:id="rId88"/>
      <p:bold r:id="rId89"/>
      <p:italic r:id="rId90"/>
      <p:boldItalic r:id="rId91"/>
    </p:embeddedFont>
    <p:embeddedFont>
      <p:font typeface="Content" panose="020B0604020202020204" charset="0"/>
      <p:regular r:id="rId92"/>
      <p:bold r:id="rId93"/>
    </p:embeddedFont>
    <p:embeddedFont>
      <p:font typeface="Helvetica Neue" panose="020B0604020202020204" charset="0"/>
      <p:regular r:id="rId94"/>
      <p:bold r:id="rId95"/>
      <p:italic r:id="rId96"/>
      <p:boldItalic r:id="rId97"/>
    </p:embeddedFont>
    <p:embeddedFont>
      <p:font typeface="IBM Plex Sans" panose="020B0503050203000203" pitchFamily="34" charset="0"/>
      <p:regular r:id="rId98"/>
      <p:bold r:id="rId99"/>
      <p:italic r:id="rId100"/>
      <p:boldItalic r:id="rId101"/>
    </p:embeddedFont>
    <p:embeddedFont>
      <p:font typeface="Lato Black" panose="020F0502020204030203" pitchFamily="34" charset="0"/>
      <p:bold r:id="rId102"/>
      <p:boldItalic r:id="rId103"/>
    </p:embeddedFont>
    <p:embeddedFont>
      <p:font typeface="PT Serif" panose="020F0502020204030204" pitchFamily="18" charset="0"/>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Verdana" panose="020B0604030504040204"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0" roundtripDataSignature="AMtx7miMwFZz/sJxcwecgqMnL2TgRaXYI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C27B75-F73B-48F3-BD02-2C0F6E57645D}">
  <a:tblStyle styleId="{C2C27B75-F73B-48F3-BD02-2C0F6E57645D}"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F0F0F0"/>
          </a:solidFill>
        </a:fill>
      </a:tcStyle>
    </a:band1H>
    <a:band2H>
      <a:tcTxStyle/>
      <a:tcStyle>
        <a:tcBdr/>
      </a:tcStyle>
    </a:band2H>
    <a:band1V>
      <a:tcTxStyle/>
      <a:tcStyle>
        <a:tcBdr/>
        <a:fill>
          <a:solidFill>
            <a:srgbClr val="F0F0F0"/>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3"/>
          </a:solidFill>
        </a:fill>
      </a:tcStyle>
    </a:firstRow>
    <a:neCell>
      <a:tcTxStyle/>
      <a:tcStyle>
        <a:tcBdr/>
      </a:tcStyle>
    </a:neCell>
    <a:nwCell>
      <a:tcTxStyle/>
      <a:tcStyle>
        <a:tcBdr/>
      </a:tcStyle>
    </a:nwCell>
  </a:tblStyle>
  <a:tblStyle styleId="{5E20E505-0727-41AB-BB9C-91A1532287DF}"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BCFE33D0-8529-4C4D-A131-9EB57FF40535}"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503" autoAdjust="0"/>
  </p:normalViewPr>
  <p:slideViewPr>
    <p:cSldViewPr snapToGrid="0">
      <p:cViewPr varScale="1">
        <p:scale>
          <a:sx n="75" d="100"/>
          <a:sy n="75" d="100"/>
        </p:scale>
        <p:origin x="94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12" Type="http://schemas.openxmlformats.org/officeDocument/2006/relationships/font" Target="fonts/font30.fntdata"/><Relationship Id="rId16" Type="http://schemas.openxmlformats.org/officeDocument/2006/relationships/slide" Target="slides/slide15.xml"/><Relationship Id="rId107" Type="http://schemas.openxmlformats.org/officeDocument/2006/relationships/font" Target="fonts/font2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1.fntdata"/><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1.fntdata"/><Relationship Id="rId108" Type="http://schemas.openxmlformats.org/officeDocument/2006/relationships/font" Target="fonts/font26.fntdata"/><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3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font" Target="fonts/font22.fntdata"/><Relationship Id="rId120"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110" Type="http://schemas.openxmlformats.org/officeDocument/2006/relationships/font" Target="fonts/font28.fntdata"/><Relationship Id="rId115" Type="http://schemas.openxmlformats.org/officeDocument/2006/relationships/font" Target="fonts/font33.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fntdata"/><Relationship Id="rId88" Type="http://schemas.openxmlformats.org/officeDocument/2006/relationships/font" Target="fonts/font6.fntdata"/><Relationship Id="rId111" Type="http://schemas.openxmlformats.org/officeDocument/2006/relationships/font" Target="fonts/font2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28666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4488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6480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3201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1342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039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14</a:t>
            </a:fld>
            <a:endParaRPr sz="1200">
              <a:solidFill>
                <a:schemeClr val="dk1"/>
              </a:solidFill>
              <a:latin typeface="Arial"/>
              <a:ea typeface="Arial"/>
              <a:cs typeface="Arial"/>
              <a:sym typeface="Arial"/>
            </a:endParaRPr>
          </a:p>
        </p:txBody>
      </p:sp>
      <p:sp>
        <p:nvSpPr>
          <p:cNvPr id="280" name="Google Shape;28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[BALU98] lists the following as desirable for an IDS. It must:</a:t>
            </a:r>
            <a:endParaRPr/>
          </a:p>
          <a:p>
            <a:pPr marL="0" lvl="0" indent="0" algn="l" rtl="0">
              <a:spcBef>
                <a:spcPts val="0"/>
              </a:spcBef>
              <a:spcAft>
                <a:spcPts val="0"/>
              </a:spcAft>
              <a:buNone/>
            </a:pPr>
            <a:r>
              <a:rPr lang="en-US">
                <a:latin typeface="Times New Roman"/>
                <a:ea typeface="Times New Roman"/>
                <a:cs typeface="Times New Roman"/>
                <a:sym typeface="Times New Roman"/>
              </a:rPr>
              <a:t>• run continually with minimal human supervision.</a:t>
            </a:r>
            <a:endParaRPr/>
          </a:p>
          <a:p>
            <a:pPr marL="0" lvl="0" indent="0" algn="l" rtl="0">
              <a:spcBef>
                <a:spcPts val="0"/>
              </a:spcBef>
              <a:spcAft>
                <a:spcPts val="0"/>
              </a:spcAft>
              <a:buNone/>
            </a:pPr>
            <a:r>
              <a:rPr lang="en-US">
                <a:latin typeface="Times New Roman"/>
                <a:ea typeface="Times New Roman"/>
                <a:cs typeface="Times New Roman"/>
                <a:sym typeface="Times New Roman"/>
              </a:rPr>
              <a:t>• be fault tolerant in the sense that it must be able to recover from system crashes and reinitializations.</a:t>
            </a:r>
            <a:endParaRPr/>
          </a:p>
          <a:p>
            <a:pPr marL="0" lvl="0" indent="0" algn="l" rtl="0">
              <a:spcBef>
                <a:spcPts val="0"/>
              </a:spcBef>
              <a:spcAft>
                <a:spcPts val="0"/>
              </a:spcAft>
              <a:buNone/>
            </a:pPr>
            <a:r>
              <a:rPr lang="en-US">
                <a:latin typeface="Times New Roman"/>
                <a:ea typeface="Times New Roman"/>
                <a:cs typeface="Times New Roman"/>
                <a:sym typeface="Times New Roman"/>
              </a:rPr>
              <a:t>• resist subversion. The IDS must be able to monitor itself and detect if it has been modified by an attacker.</a:t>
            </a:r>
            <a:endParaRPr/>
          </a:p>
          <a:p>
            <a:pPr marL="0" lvl="0" indent="0" algn="l" rtl="0">
              <a:spcBef>
                <a:spcPts val="0"/>
              </a:spcBef>
              <a:spcAft>
                <a:spcPts val="0"/>
              </a:spcAft>
              <a:buNone/>
            </a:pPr>
            <a:r>
              <a:rPr lang="en-US">
                <a:latin typeface="Times New Roman"/>
                <a:ea typeface="Times New Roman"/>
                <a:cs typeface="Times New Roman"/>
                <a:sym typeface="Times New Roman"/>
              </a:rPr>
              <a:t>• impose a minimal overhead on the system where it is running.</a:t>
            </a:r>
            <a:endParaRPr/>
          </a:p>
          <a:p>
            <a:pPr marL="0" lvl="0" indent="0" algn="l" rtl="0">
              <a:spcBef>
                <a:spcPts val="0"/>
              </a:spcBef>
              <a:spcAft>
                <a:spcPts val="0"/>
              </a:spcAft>
              <a:buNone/>
            </a:pPr>
            <a:r>
              <a:rPr lang="en-US">
                <a:latin typeface="Times New Roman"/>
                <a:ea typeface="Times New Roman"/>
                <a:cs typeface="Times New Roman"/>
                <a:sym typeface="Times New Roman"/>
              </a:rPr>
              <a:t>• be able to be configured according to the security policies of the system that is being monitored.</a:t>
            </a:r>
            <a:endParaRPr/>
          </a:p>
          <a:p>
            <a:pPr marL="0" lvl="0" indent="0" algn="l" rtl="0">
              <a:spcBef>
                <a:spcPts val="0"/>
              </a:spcBef>
              <a:spcAft>
                <a:spcPts val="0"/>
              </a:spcAft>
              <a:buNone/>
            </a:pPr>
            <a:r>
              <a:rPr lang="en-US">
                <a:latin typeface="Times New Roman"/>
                <a:ea typeface="Times New Roman"/>
                <a:cs typeface="Times New Roman"/>
                <a:sym typeface="Times New Roman"/>
              </a:rPr>
              <a:t>• be able to adapt to changes in system and user behavior over time.</a:t>
            </a:r>
            <a:endParaRPr/>
          </a:p>
          <a:p>
            <a:pPr marL="0" lvl="0" indent="0" algn="l" rtl="0">
              <a:spcBef>
                <a:spcPts val="0"/>
              </a:spcBef>
              <a:spcAft>
                <a:spcPts val="0"/>
              </a:spcAft>
              <a:buNone/>
            </a:pPr>
            <a:r>
              <a:rPr lang="en-US">
                <a:latin typeface="Times New Roman"/>
                <a:ea typeface="Times New Roman"/>
                <a:cs typeface="Times New Roman"/>
                <a:sym typeface="Times New Roman"/>
              </a:rPr>
              <a:t>• be able to scale to monitor a large number of hosts.</a:t>
            </a:r>
            <a:endParaRPr/>
          </a:p>
          <a:p>
            <a:pPr marL="0" lvl="0" indent="0" algn="l" rtl="0">
              <a:spcBef>
                <a:spcPts val="0"/>
              </a:spcBef>
              <a:spcAft>
                <a:spcPts val="0"/>
              </a:spcAft>
              <a:buNone/>
            </a:pPr>
            <a:r>
              <a:rPr lang="en-US">
                <a:latin typeface="Times New Roman"/>
                <a:ea typeface="Times New Roman"/>
                <a:cs typeface="Times New Roman"/>
                <a:sym typeface="Times New Roman"/>
              </a:rPr>
              <a:t>• provide graceful degradation of service in the sense that if some components of the IDS stop working for any reason, the rest of them should be affected as little as possible.</a:t>
            </a:r>
            <a:endParaRPr/>
          </a:p>
          <a:p>
            <a:pPr marL="0" lvl="0" indent="0" algn="l" rtl="0">
              <a:spcBef>
                <a:spcPts val="0"/>
              </a:spcBef>
              <a:spcAft>
                <a:spcPts val="0"/>
              </a:spcAft>
              <a:buNone/>
            </a:pPr>
            <a:r>
              <a:rPr lang="en-US">
                <a:latin typeface="Times New Roman"/>
                <a:ea typeface="Times New Roman"/>
                <a:cs typeface="Times New Roman"/>
                <a:sym typeface="Times New Roman"/>
              </a:rPr>
              <a:t>• allow dynamic reconfiguration; that is, the ability to reconfigure the IDS without having to restart it.</a:t>
            </a:r>
            <a:endParaRPr/>
          </a:p>
        </p:txBody>
      </p:sp>
    </p:spTree>
    <p:extLst>
      <p:ext uri="{BB962C8B-B14F-4D97-AF65-F5344CB8AC3E}">
        <p14:creationId xmlns:p14="http://schemas.microsoft.com/office/powerpoint/2010/main" val="3895456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4093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239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4828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8094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355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87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2040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412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4479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7337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739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011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034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Network: DOS, Man in the middle, Phishing, host: malware</a:t>
            </a:r>
            <a:endParaRPr/>
          </a:p>
        </p:txBody>
      </p:sp>
      <p:sp>
        <p:nvSpPr>
          <p:cNvPr id="408" name="Google Shape;40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580497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971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 in line of network, VPN connection, active IDS</a:t>
            </a:r>
            <a:endParaRPr/>
          </a:p>
        </p:txBody>
      </p:sp>
      <p:sp>
        <p:nvSpPr>
          <p:cNvPr id="432" name="Google Shape;432;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049489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3" name="Google Shape;17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424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Static: not continuously changing attack scenarios</a:t>
            </a:r>
            <a:endParaRPr/>
          </a:p>
        </p:txBody>
      </p:sp>
      <p:sp>
        <p:nvSpPr>
          <p:cNvPr id="456" name="Google Shape;45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8256297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5840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60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9609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Next: Adversarial Learning</a:t>
            </a:r>
            <a:endParaRPr/>
          </a:p>
        </p:txBody>
      </p:sp>
      <p:sp>
        <p:nvSpPr>
          <p:cNvPr id="490" name="Google Shape;490;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842802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7698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075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7902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Next: important methods to prevent mistakes</a:t>
            </a:r>
            <a:endParaRPr/>
          </a:p>
        </p:txBody>
      </p:sp>
      <p:sp>
        <p:nvSpPr>
          <p:cNvPr id="524" name="Google Shape;52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362242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click: With this in mind, lets begin our discussion </a:t>
            </a:r>
            <a:endParaRPr/>
          </a:p>
          <a:p>
            <a:pPr marL="0" lvl="0" indent="0" algn="l" rtl="0">
              <a:spcBef>
                <a:spcPts val="0"/>
              </a:spcBef>
              <a:spcAft>
                <a:spcPts val="0"/>
              </a:spcAft>
              <a:buNone/>
            </a:pPr>
            <a:r>
              <a:rPr lang="en-US"/>
              <a:t>Next: last minutes exams. </a:t>
            </a:r>
            <a:endParaRPr/>
          </a:p>
        </p:txBody>
      </p:sp>
      <p:sp>
        <p:nvSpPr>
          <p:cNvPr id="535" name="Google Shape;53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238116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0" name="Google Shape;19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5719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Reinforcement Learning: game playing, so you can know which action is best, super mario game ( use black board): </a:t>
            </a:r>
            <a:endParaRPr/>
          </a:p>
          <a:p>
            <a:pPr marL="0" lvl="0" indent="0" algn="l" rtl="0">
              <a:spcBef>
                <a:spcPts val="0"/>
              </a:spcBef>
              <a:spcAft>
                <a:spcPts val="0"/>
              </a:spcAft>
              <a:buNone/>
            </a:pPr>
            <a:r>
              <a:rPr lang="en-US"/>
              <a:t>Next: look at the avenger of IDS </a:t>
            </a:r>
            <a:endParaRPr/>
          </a:p>
        </p:txBody>
      </p:sp>
      <p:sp>
        <p:nvSpPr>
          <p:cNvPr id="545" name="Google Shape;545;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090521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734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832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Attending the winter school based on the feedback you have for this year session, game of mario for discussing about agent and reward </a:t>
            </a:r>
            <a:endParaRPr/>
          </a:p>
        </p:txBody>
      </p:sp>
      <p:sp>
        <p:nvSpPr>
          <p:cNvPr id="599" name="Google Shape;599;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92413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014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0714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305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6013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972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to make correlation with the state transition and other factors. </a:t>
            </a:r>
            <a:endParaRPr/>
          </a:p>
        </p:txBody>
      </p:sp>
      <p:sp>
        <p:nvSpPr>
          <p:cNvPr id="658" name="Google Shape;658;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3868185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296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91995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5250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81388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3145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7623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198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2581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01251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3305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8918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9610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2718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226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54941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175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9aca352232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39aca352232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41953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9aca352232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39aca352232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0689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9aca352232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Real-Time Operating System (RTOS) layer</a:t>
            </a:r>
            <a:endParaRPr/>
          </a:p>
          <a:p>
            <a:pPr marL="0" lvl="0" indent="0" algn="l" rtl="0">
              <a:spcBef>
                <a:spcPts val="0"/>
              </a:spcBef>
              <a:spcAft>
                <a:spcPts val="0"/>
              </a:spcAft>
              <a:buNone/>
            </a:pPr>
            <a:r>
              <a:rPr lang="en-US"/>
              <a:t>Over-The-Air (OTA)</a:t>
            </a:r>
            <a:endParaRPr/>
          </a:p>
          <a:p>
            <a:pPr marL="0" lvl="0" indent="0" algn="l" rtl="0">
              <a:spcBef>
                <a:spcPts val="0"/>
              </a:spcBef>
              <a:spcAft>
                <a:spcPts val="0"/>
              </a:spcAft>
              <a:buNone/>
            </a:pPr>
            <a:endParaRPr/>
          </a:p>
        </p:txBody>
      </p:sp>
      <p:sp>
        <p:nvSpPr>
          <p:cNvPr id="125" name="Google Shape;125;g39aca35223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62306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9aca352232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39aca352232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1852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9aca352232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US" b="1"/>
              <a:t>PCAPs :</a:t>
            </a:r>
            <a:r>
              <a:rPr lang="en-US" b="1">
                <a:solidFill>
                  <a:srgbClr val="001D35"/>
                </a:solidFill>
                <a:highlight>
                  <a:srgbClr val="FFFFFF"/>
                </a:highlight>
              </a:rPr>
              <a:t>packet capture</a:t>
            </a:r>
            <a:endParaRPr b="1"/>
          </a:p>
        </p:txBody>
      </p:sp>
      <p:sp>
        <p:nvSpPr>
          <p:cNvPr id="141" name="Google Shape;141;g39aca352232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833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9aca352232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39aca352232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306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7625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9aca352232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39aca352232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5117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9aca352232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39aca352232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73867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413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7459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24354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29153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5" name="Google Shape;84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0547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43679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6559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93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1402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535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791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
        <p:cNvGrpSpPr/>
        <p:nvPr/>
      </p:nvGrpSpPr>
      <p:grpSpPr>
        <a:xfrm>
          <a:off x="0" y="0"/>
          <a:ext cx="0" cy="0"/>
          <a:chOff x="0" y="0"/>
          <a:chExt cx="0" cy="0"/>
        </a:xfrm>
      </p:grpSpPr>
      <p:sp>
        <p:nvSpPr>
          <p:cNvPr id="21" name="Google Shape;21;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75"/>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800" b="0" i="0" u="none" strike="noStrike" cap="none">
                <a:solidFill>
                  <a:schemeClr val="lt1"/>
                </a:solidFill>
                <a:latin typeface="Calibri"/>
                <a:ea typeface="Calibri"/>
                <a:cs typeface="Calibri"/>
                <a:sym typeface="Calibri"/>
              </a:defRPr>
            </a:lvl1pPr>
            <a:lvl2pPr marL="0" lvl="1" indent="0" algn="r">
              <a:spcBef>
                <a:spcPts val="0"/>
              </a:spcBef>
              <a:buNone/>
              <a:defRPr sz="1800" b="0" i="0" u="none" strike="noStrike" cap="none">
                <a:solidFill>
                  <a:schemeClr val="lt1"/>
                </a:solidFill>
                <a:latin typeface="Calibri"/>
                <a:ea typeface="Calibri"/>
                <a:cs typeface="Calibri"/>
                <a:sym typeface="Calibri"/>
              </a:defRPr>
            </a:lvl2pPr>
            <a:lvl3pPr marL="0" lvl="2" indent="0" algn="r">
              <a:spcBef>
                <a:spcPts val="0"/>
              </a:spcBef>
              <a:buNone/>
              <a:defRPr sz="1800" b="0" i="0" u="none" strike="noStrike" cap="none">
                <a:solidFill>
                  <a:schemeClr val="lt1"/>
                </a:solidFill>
                <a:latin typeface="Calibri"/>
                <a:ea typeface="Calibri"/>
                <a:cs typeface="Calibri"/>
                <a:sym typeface="Calibri"/>
              </a:defRPr>
            </a:lvl3pPr>
            <a:lvl4pPr marL="0" lvl="3" indent="0" algn="r">
              <a:spcBef>
                <a:spcPts val="0"/>
              </a:spcBef>
              <a:buNone/>
              <a:defRPr sz="1800" b="0" i="0" u="none" strike="noStrike" cap="none">
                <a:solidFill>
                  <a:schemeClr val="lt1"/>
                </a:solidFill>
                <a:latin typeface="Calibri"/>
                <a:ea typeface="Calibri"/>
                <a:cs typeface="Calibri"/>
                <a:sym typeface="Calibri"/>
              </a:defRPr>
            </a:lvl4pPr>
            <a:lvl5pPr marL="0" lvl="4" indent="0" algn="r">
              <a:spcBef>
                <a:spcPts val="0"/>
              </a:spcBef>
              <a:buNone/>
              <a:defRPr sz="1800" b="0" i="0" u="none" strike="noStrike" cap="none">
                <a:solidFill>
                  <a:schemeClr val="lt1"/>
                </a:solidFill>
                <a:latin typeface="Calibri"/>
                <a:ea typeface="Calibri"/>
                <a:cs typeface="Calibri"/>
                <a:sym typeface="Calibri"/>
              </a:defRPr>
            </a:lvl5pPr>
            <a:lvl6pPr marL="0" lvl="5" indent="0" algn="r">
              <a:spcBef>
                <a:spcPts val="0"/>
              </a:spcBef>
              <a:buNone/>
              <a:defRPr sz="1800" b="0" i="0" u="none" strike="noStrike" cap="none">
                <a:solidFill>
                  <a:schemeClr val="lt1"/>
                </a:solidFill>
                <a:latin typeface="Calibri"/>
                <a:ea typeface="Calibri"/>
                <a:cs typeface="Calibri"/>
                <a:sym typeface="Calibri"/>
              </a:defRPr>
            </a:lvl6pPr>
            <a:lvl7pPr marL="0" lvl="6" indent="0" algn="r">
              <a:spcBef>
                <a:spcPts val="0"/>
              </a:spcBef>
              <a:buNone/>
              <a:defRPr sz="1800" b="0" i="0" u="none" strike="noStrike" cap="none">
                <a:solidFill>
                  <a:schemeClr val="lt1"/>
                </a:solidFill>
                <a:latin typeface="Calibri"/>
                <a:ea typeface="Calibri"/>
                <a:cs typeface="Calibri"/>
                <a:sym typeface="Calibri"/>
              </a:defRPr>
            </a:lvl7pPr>
            <a:lvl8pPr marL="0" lvl="7" indent="0" algn="r">
              <a:spcBef>
                <a:spcPts val="0"/>
              </a:spcBef>
              <a:buNone/>
              <a:defRPr sz="1800" b="0" i="0" u="none" strike="noStrike" cap="none">
                <a:solidFill>
                  <a:schemeClr val="lt1"/>
                </a:solidFill>
                <a:latin typeface="Calibri"/>
                <a:ea typeface="Calibri"/>
                <a:cs typeface="Calibri"/>
                <a:sym typeface="Calibri"/>
              </a:defRPr>
            </a:lvl8pPr>
            <a:lvl9pPr marL="0" lvl="8" indent="0" algn="r">
              <a:spcBef>
                <a:spcPts val="0"/>
              </a:spcBef>
              <a:buNone/>
              <a:defRPr sz="1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8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84"/>
          <p:cNvSpPr>
            <a:spLocks noGrp="1"/>
          </p:cNvSpPr>
          <p:nvPr>
            <p:ph type="pic" idx="2"/>
          </p:nvPr>
        </p:nvSpPr>
        <p:spPr>
          <a:xfrm>
            <a:off x="5183188" y="987425"/>
            <a:ext cx="6172200" cy="4873625"/>
          </a:xfrm>
          <a:prstGeom prst="rect">
            <a:avLst/>
          </a:prstGeom>
          <a:noFill/>
          <a:ln>
            <a:noFill/>
          </a:ln>
        </p:spPr>
      </p:sp>
      <p:sp>
        <p:nvSpPr>
          <p:cNvPr id="77" name="Google Shape;77;p8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8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8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8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7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
        <p:cNvGrpSpPr/>
        <p:nvPr/>
      </p:nvGrpSpPr>
      <p:grpSpPr>
        <a:xfrm>
          <a:off x="0" y="0"/>
          <a:ext cx="0" cy="0"/>
          <a:chOff x="0" y="0"/>
          <a:chExt cx="0" cy="0"/>
        </a:xfrm>
      </p:grpSpPr>
      <p:sp>
        <p:nvSpPr>
          <p:cNvPr id="35" name="Google Shape;35;p7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 name="Google Shape;37;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7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8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8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8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8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8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8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8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8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8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4"/>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
        <p:nvSpPr>
          <p:cNvPr id="16" name="Google Shape;16;p74"/>
          <p:cNvSpPr txBox="1"/>
          <p:nvPr/>
        </p:nvSpPr>
        <p:spPr>
          <a:xfrm>
            <a:off x="1935804" y="6300085"/>
            <a:ext cx="10118544" cy="458787"/>
          </a:xfrm>
          <a:prstGeom prst="rect">
            <a:avLst/>
          </a:prstGeom>
          <a:solidFill>
            <a:srgbClr val="1F3864"/>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endParaRPr sz="1600" b="1" i="0" u="none" strike="noStrike" cap="none">
              <a:solidFill>
                <a:schemeClr val="lt1"/>
              </a:solidFill>
              <a:latin typeface="Calibri"/>
              <a:ea typeface="Calibri"/>
              <a:cs typeface="Calibri"/>
              <a:sym typeface="Calibri"/>
            </a:endParaRPr>
          </a:p>
        </p:txBody>
      </p:sp>
      <p:pic>
        <p:nvPicPr>
          <p:cNvPr id="17" name="Google Shape;17;p74" descr="Image result for iit bbs logo transparent"/>
          <p:cNvPicPr preferRelativeResize="0"/>
          <p:nvPr/>
        </p:nvPicPr>
        <p:blipFill rotWithShape="1">
          <a:blip r:embed="rId14">
            <a:alphaModFix/>
          </a:blip>
          <a:srcRect/>
          <a:stretch/>
        </p:blipFill>
        <p:spPr>
          <a:xfrm>
            <a:off x="1334674" y="6205248"/>
            <a:ext cx="601130" cy="553624"/>
          </a:xfrm>
          <a:prstGeom prst="rect">
            <a:avLst/>
          </a:prstGeom>
          <a:noFill/>
          <a:ln>
            <a:noFill/>
          </a:ln>
        </p:spPr>
      </p:pic>
      <p:pic>
        <p:nvPicPr>
          <p:cNvPr id="18" name="Google Shape;18;p74" descr="Related image"/>
          <p:cNvPicPr preferRelativeResize="0"/>
          <p:nvPr/>
        </p:nvPicPr>
        <p:blipFill rotWithShape="1">
          <a:blip r:embed="rId15">
            <a:alphaModFix/>
          </a:blip>
          <a:srcRect/>
          <a:stretch/>
        </p:blipFill>
        <p:spPr>
          <a:xfrm>
            <a:off x="50938" y="6207884"/>
            <a:ext cx="601131" cy="601131"/>
          </a:xfrm>
          <a:prstGeom prst="rect">
            <a:avLst/>
          </a:prstGeom>
          <a:noFill/>
          <a:ln>
            <a:noFill/>
          </a:ln>
        </p:spPr>
      </p:pic>
      <p:pic>
        <p:nvPicPr>
          <p:cNvPr id="19" name="Google Shape;19;p74" descr="Image result for niser logo image"/>
          <p:cNvPicPr preferRelativeResize="0"/>
          <p:nvPr/>
        </p:nvPicPr>
        <p:blipFill rotWithShape="1">
          <a:blip r:embed="rId16">
            <a:alphaModFix/>
          </a:blip>
          <a:srcRect/>
          <a:stretch/>
        </p:blipFill>
        <p:spPr>
          <a:xfrm>
            <a:off x="629966" y="6162696"/>
            <a:ext cx="670182" cy="69150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hyperlink" Target="https://www.digitalplanet.ie/ips-id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hyperlink" Target="https://www.digitalplanet.ie/ips-id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gif"/></Relationships>
</file>

<file path=ppt/slides/_rels/slide3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6.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machinelearningmastery.com/a-tour-of-machine-learning-algorithms/"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https://www.datanami.com/2018/09/05/how-to-build-a-better-machine-learning-pipelin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hyperlink" Target="https://www.csoonline.com/article/3222095/ddos-explained-how-denial-of-service-attacks-are-evolving.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hyperlink" Target="https://cuckoosandbox.org/"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77.gif"/></Relationships>
</file>

<file path=ppt/slides/_rels/slide7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hyperlink" Target="https://statquest.org/video-index/" TargetMode="External"/><Relationship Id="rId3" Type="http://schemas.openxmlformats.org/officeDocument/2006/relationships/hyperlink" Target="https://www.dnsstuff.com/intrusion-detection-system" TargetMode="External"/><Relationship Id="rId7" Type="http://schemas.openxmlformats.org/officeDocument/2006/relationships/hyperlink" Target="https://medium.com/@mlengineer/generative-and-discriminative-models-af5637a66a3" TargetMode="External"/><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hyperlink" Target="http://is.tuebingen.mpg.de/fileadmin/user_upload/files/publications/taxo_%5b0%5d.pdf" TargetMode="External"/><Relationship Id="rId5" Type="http://schemas.openxmlformats.org/officeDocument/2006/relationships/hyperlink" Target="https://resources.infosecinstitute.com/network-design-firewall-idsips/#gref" TargetMode="External"/><Relationship Id="rId4" Type="http://schemas.openxmlformats.org/officeDocument/2006/relationships/hyperlink" Target="https://www.sans.org/reading-room/whitepapers/detection/intrusion-detection-systems-definition-challenges-343" TargetMode="External"/><Relationship Id="rId9" Type="http://schemas.openxmlformats.org/officeDocument/2006/relationships/hyperlink" Target="https://www.doc.ic.ac.uk/~nuric/teaching/imperial-college-machine-learning-neural-networks.html"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subscription.packtpub.com/book/big_data_and_business_intelligence/9781783558742/1/ch01lvl1sec12/taxonomy-of-machine-learning-algorithms" TargetMode="External"/><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hyperlink" Target="https://machinelearningmastery.com/a-tour-of-machine-learning-algorithms/" TargetMode="External"/><Relationship Id="rId5" Type="http://schemas.openxmlformats.org/officeDocument/2006/relationships/hyperlink" Target="https://www.youtube.com/watch?v=c71gt-I8Lik" TargetMode="External"/><Relationship Id="rId4" Type="http://schemas.openxmlformats.org/officeDocument/2006/relationships/hyperlink" Target="https://www.sans.org/reading-room/whitepapers/detection/intrusion-detection-systems-definition-challenges-34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p:nvPr/>
        </p:nvSpPr>
        <p:spPr>
          <a:xfrm>
            <a:off x="665596" y="324674"/>
            <a:ext cx="10860858" cy="12618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dirty="0">
                <a:solidFill>
                  <a:srgbClr val="2F5496"/>
                </a:solidFill>
                <a:latin typeface="Lato Black"/>
                <a:ea typeface="Lato Black"/>
                <a:cs typeface="Lato Black"/>
                <a:sym typeface="Lato Black"/>
              </a:rPr>
              <a:t>AI for Network Surveillance - Intelligent </a:t>
            </a:r>
            <a:r>
              <a:rPr lang="en-US" sz="4000" b="1" i="0" u="none" strike="noStrike" cap="none" dirty="0">
                <a:solidFill>
                  <a:srgbClr val="2F5496"/>
                </a:solidFill>
                <a:latin typeface="Lato Black"/>
                <a:ea typeface="Lato Black"/>
                <a:cs typeface="Lato Black"/>
                <a:sym typeface="Lato Black"/>
              </a:rPr>
              <a:t>Intrusion</a:t>
            </a:r>
            <a:r>
              <a:rPr lang="en-US" sz="3600" b="1" i="0" u="none" strike="noStrike" cap="none" dirty="0">
                <a:solidFill>
                  <a:srgbClr val="2F5496"/>
                </a:solidFill>
                <a:latin typeface="Lato Black"/>
                <a:ea typeface="Lato Black"/>
                <a:cs typeface="Lato Black"/>
                <a:sym typeface="Lato Black"/>
              </a:rPr>
              <a:t> Detection System</a:t>
            </a:r>
            <a:endParaRPr sz="3600" b="1" i="0" u="none" strike="noStrike" cap="none" dirty="0">
              <a:solidFill>
                <a:srgbClr val="2F5496"/>
              </a:solidFill>
              <a:latin typeface="Lato Black"/>
              <a:ea typeface="Lato Black"/>
              <a:cs typeface="Lato Black"/>
              <a:sym typeface="Lato Black"/>
            </a:endParaRPr>
          </a:p>
        </p:txBody>
      </p:sp>
      <p:pic>
        <p:nvPicPr>
          <p:cNvPr id="98" name="Google Shape;98;p1" descr="Image result for iit bbs logo transparent"/>
          <p:cNvPicPr preferRelativeResize="0"/>
          <p:nvPr/>
        </p:nvPicPr>
        <p:blipFill rotWithShape="1">
          <a:blip r:embed="rId3">
            <a:alphaModFix/>
          </a:blip>
          <a:srcRect/>
          <a:stretch/>
        </p:blipFill>
        <p:spPr>
          <a:xfrm>
            <a:off x="5087780" y="3786965"/>
            <a:ext cx="1808933" cy="1684750"/>
          </a:xfrm>
          <a:prstGeom prst="rect">
            <a:avLst/>
          </a:prstGeom>
          <a:noFill/>
          <a:ln>
            <a:noFill/>
          </a:ln>
        </p:spPr>
      </p:pic>
      <p:sp>
        <p:nvSpPr>
          <p:cNvPr id="99" name="Google Shape;99;p1"/>
          <p:cNvSpPr/>
          <p:nvPr/>
        </p:nvSpPr>
        <p:spPr>
          <a:xfrm>
            <a:off x="5087780" y="1479876"/>
            <a:ext cx="3294220" cy="40006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dirty="0">
                <a:solidFill>
                  <a:srgbClr val="212529"/>
                </a:solidFill>
                <a:latin typeface="Arial"/>
                <a:ea typeface="Arial"/>
                <a:cs typeface="Arial"/>
                <a:sym typeface="Arial"/>
              </a:rPr>
              <a:t>November 11, 2025</a:t>
            </a:r>
            <a:endParaRPr sz="2000" b="0" i="0" dirty="0">
              <a:solidFill>
                <a:srgbClr val="212529"/>
              </a:solidFill>
              <a:latin typeface="Arial"/>
              <a:ea typeface="Arial"/>
              <a:cs typeface="Arial"/>
              <a:sym typeface="Arial"/>
            </a:endParaRPr>
          </a:p>
        </p:txBody>
      </p:sp>
      <p:sp>
        <p:nvSpPr>
          <p:cNvPr id="100" name="Google Shape;100;p1"/>
          <p:cNvSpPr/>
          <p:nvPr/>
        </p:nvSpPr>
        <p:spPr>
          <a:xfrm>
            <a:off x="3411476" y="2389321"/>
            <a:ext cx="5369046" cy="132343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dirty="0">
                <a:solidFill>
                  <a:srgbClr val="212529"/>
                </a:solidFill>
                <a:latin typeface="Arial"/>
                <a:ea typeface="Arial"/>
                <a:cs typeface="Arial"/>
                <a:sym typeface="Arial"/>
              </a:rPr>
              <a:t>Dr. Padmalochan Bera</a:t>
            </a:r>
            <a:endParaRPr dirty="0"/>
          </a:p>
          <a:p>
            <a:pPr marL="0" marR="0" lvl="0" indent="0" algn="ctr" rtl="0">
              <a:spcBef>
                <a:spcPts val="0"/>
              </a:spcBef>
              <a:spcAft>
                <a:spcPts val="0"/>
              </a:spcAft>
              <a:buNone/>
            </a:pPr>
            <a:r>
              <a:rPr lang="en-US" sz="2000" dirty="0">
                <a:solidFill>
                  <a:srgbClr val="212529"/>
                </a:solidFill>
                <a:latin typeface="Arial"/>
                <a:ea typeface="Arial"/>
                <a:cs typeface="Arial"/>
                <a:sym typeface="Arial"/>
              </a:rPr>
              <a:t>Associate Professor (CSE)</a:t>
            </a:r>
            <a:endParaRPr dirty="0"/>
          </a:p>
          <a:p>
            <a:pPr marL="0" marR="0" lvl="0" indent="0" algn="ctr" rtl="0">
              <a:spcBef>
                <a:spcPts val="0"/>
              </a:spcBef>
              <a:spcAft>
                <a:spcPts val="0"/>
              </a:spcAft>
              <a:buNone/>
            </a:pPr>
            <a:r>
              <a:rPr lang="en-US" sz="2000" dirty="0">
                <a:solidFill>
                  <a:srgbClr val="212529"/>
                </a:solidFill>
                <a:latin typeface="Arial"/>
                <a:ea typeface="Arial"/>
                <a:cs typeface="Arial"/>
                <a:sym typeface="Arial"/>
              </a:rPr>
              <a:t>School of Electrical and Computer Sciences</a:t>
            </a:r>
            <a:endParaRPr dirty="0"/>
          </a:p>
          <a:p>
            <a:pPr marL="0" marR="0" lvl="0" indent="0" algn="ctr" rtl="0">
              <a:spcBef>
                <a:spcPts val="0"/>
              </a:spcBef>
              <a:spcAft>
                <a:spcPts val="0"/>
              </a:spcAft>
              <a:buNone/>
            </a:pPr>
            <a:endParaRPr sz="2000" b="0" i="0" dirty="0">
              <a:solidFill>
                <a:srgbClr val="212529"/>
              </a:solidFill>
              <a:latin typeface="Arial"/>
              <a:ea typeface="Arial"/>
              <a:cs typeface="Arial"/>
              <a:sym typeface="Arial"/>
            </a:endParaRPr>
          </a:p>
        </p:txBody>
      </p:sp>
      <p:sp>
        <p:nvSpPr>
          <p:cNvPr id="2" name="TextBox 1"/>
          <p:cNvSpPr txBox="1"/>
          <p:nvPr/>
        </p:nvSpPr>
        <p:spPr>
          <a:xfrm>
            <a:off x="73412" y="6165669"/>
            <a:ext cx="1232873" cy="692331"/>
          </a:xfrm>
          <a:prstGeom prst="rect">
            <a:avLst/>
          </a:prstGeom>
          <a:solidFill>
            <a:schemeClr val="bg2"/>
          </a:solidFill>
        </p:spPr>
        <p:txBody>
          <a:bodyPr wrap="square" rtlCol="0">
            <a:spAutoFit/>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1"/>
          <p:cNvSpPr txBox="1">
            <a:spLocks noGrp="1"/>
          </p:cNvSpPr>
          <p:nvPr>
            <p:ph type="body" idx="1"/>
          </p:nvPr>
        </p:nvSpPr>
        <p:spPr>
          <a:xfrm>
            <a:off x="472440" y="978601"/>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In a phishing attack, an attacker create a fake website that looks similar to popular website site like SBI Bank or PayPal.</a:t>
            </a:r>
            <a:endParaRPr/>
          </a:p>
          <a:p>
            <a:pPr marL="228600" lvl="0" indent="-228600" algn="l" rtl="0">
              <a:lnSpc>
                <a:spcPct val="90000"/>
              </a:lnSpc>
              <a:spcBef>
                <a:spcPts val="1000"/>
              </a:spcBef>
              <a:spcAft>
                <a:spcPts val="0"/>
              </a:spcAft>
              <a:buClr>
                <a:schemeClr val="dk1"/>
              </a:buClr>
              <a:buSzPts val="2000"/>
              <a:buChar char="•"/>
            </a:pPr>
            <a:r>
              <a:rPr lang="en-US" sz="2000"/>
              <a:t>Then the attacker send you an email that appears to be from someone you trust, like your boss or a company you do business with. The email will seem legitimate, and it will have some urgency to it (e.g. fraudulent activity has been detected on your account). In the email, there will be  a link to click. If you click the link, it will redirect you to a legitimate-looking website, but it is fake website.</a:t>
            </a:r>
            <a:endParaRPr/>
          </a:p>
          <a:p>
            <a:pPr marL="228600" lvl="0" indent="-228600" algn="l" rtl="0">
              <a:lnSpc>
                <a:spcPct val="90000"/>
              </a:lnSpc>
              <a:spcBef>
                <a:spcPts val="1000"/>
              </a:spcBef>
              <a:spcAft>
                <a:spcPts val="0"/>
              </a:spcAft>
              <a:buClr>
                <a:schemeClr val="dk1"/>
              </a:buClr>
              <a:buSzPts val="2000"/>
              <a:buChar char="•"/>
            </a:pPr>
            <a:r>
              <a:rPr lang="en-US" sz="2000"/>
              <a:t>When user attempts to log in with their account information, the hacker records user name and password and tries that information in actual website.</a:t>
            </a:r>
            <a:endParaRPr/>
          </a:p>
          <a:p>
            <a:pPr marL="0" lvl="0" indent="0" algn="l" rtl="0">
              <a:lnSpc>
                <a:spcPct val="90000"/>
              </a:lnSpc>
              <a:spcBef>
                <a:spcPts val="1000"/>
              </a:spcBef>
              <a:spcAft>
                <a:spcPts val="0"/>
              </a:spcAft>
              <a:buClr>
                <a:schemeClr val="dk1"/>
              </a:buClr>
              <a:buSzPts val="2000"/>
              <a:buNone/>
            </a:pPr>
            <a:endParaRPr sz="2000"/>
          </a:p>
        </p:txBody>
      </p:sp>
      <p:pic>
        <p:nvPicPr>
          <p:cNvPr id="246" name="Google Shape;246;p11"/>
          <p:cNvPicPr preferRelativeResize="0"/>
          <p:nvPr/>
        </p:nvPicPr>
        <p:blipFill rotWithShape="1">
          <a:blip r:embed="rId3">
            <a:alphaModFix/>
          </a:blip>
          <a:srcRect/>
          <a:stretch/>
        </p:blipFill>
        <p:spPr>
          <a:xfrm>
            <a:off x="3728720" y="4044951"/>
            <a:ext cx="3609974" cy="2000249"/>
          </a:xfrm>
          <a:prstGeom prst="rect">
            <a:avLst/>
          </a:prstGeom>
          <a:noFill/>
          <a:ln>
            <a:noFill/>
          </a:ln>
        </p:spPr>
      </p:pic>
      <p:grpSp>
        <p:nvGrpSpPr>
          <p:cNvPr id="247" name="Google Shape;247;p11"/>
          <p:cNvGrpSpPr/>
          <p:nvPr/>
        </p:nvGrpSpPr>
        <p:grpSpPr>
          <a:xfrm>
            <a:off x="0" y="-35472"/>
            <a:ext cx="12192000" cy="756744"/>
            <a:chOff x="0" y="-21021"/>
            <a:chExt cx="12192000" cy="756744"/>
          </a:xfrm>
        </p:grpSpPr>
        <p:sp>
          <p:nvSpPr>
            <p:cNvPr id="248" name="Google Shape;248;p11"/>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11"/>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Phishing</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2"/>
          <p:cNvSpPr txBox="1">
            <a:spLocks noGrp="1"/>
          </p:cNvSpPr>
          <p:nvPr>
            <p:ph type="body" idx="1"/>
          </p:nvPr>
        </p:nvSpPr>
        <p:spPr>
          <a:xfrm>
            <a:off x="93643" y="1188720"/>
            <a:ext cx="11641157" cy="600456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MALWARE is </a:t>
            </a:r>
            <a:endParaRPr/>
          </a:p>
          <a:p>
            <a:pPr marL="685800" lvl="1" indent="-228600" algn="l" rtl="0">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Malicious Software.</a:t>
            </a:r>
            <a:endParaRPr/>
          </a:p>
          <a:p>
            <a:pPr marL="685800" lvl="1" indent="-228600" algn="l" rtl="0">
              <a:lnSpc>
                <a:spcPct val="90000"/>
              </a:lnSpc>
              <a:spcBef>
                <a:spcPts val="500"/>
              </a:spcBef>
              <a:spcAft>
                <a:spcPts val="0"/>
              </a:spcAft>
              <a:buClr>
                <a:schemeClr val="dk1"/>
              </a:buClr>
              <a:buSzPts val="2400"/>
              <a:buFont typeface="Noto Sans Symbols"/>
              <a:buChar char="⮚"/>
            </a:pPr>
            <a:r>
              <a:rPr lang="en-US">
                <a:latin typeface="Times New Roman"/>
                <a:ea typeface="Times New Roman"/>
                <a:cs typeface="Times New Roman"/>
                <a:sym typeface="Times New Roman"/>
              </a:rPr>
              <a:t>Adware, virus,Worm, Ransomware</a:t>
            </a:r>
            <a:endParaRPr/>
          </a:p>
          <a:p>
            <a:pPr marL="228600" lvl="0" indent="-228600" algn="l" rtl="0">
              <a:lnSpc>
                <a:spcPct val="90000"/>
              </a:lnSpc>
              <a:spcBef>
                <a:spcPts val="1000"/>
              </a:spcBef>
              <a:spcAft>
                <a:spcPts val="0"/>
              </a:spcAft>
              <a:buClr>
                <a:schemeClr val="dk1"/>
              </a:buClr>
              <a:buSzPts val="2400"/>
              <a:buFont typeface="Noto Sans Symbols"/>
              <a:buChar char="⮚"/>
            </a:pPr>
            <a:r>
              <a:rPr lang="en-US" sz="2400" b="1">
                <a:latin typeface="Times New Roman"/>
                <a:ea typeface="Times New Roman"/>
                <a:cs typeface="Times New Roman"/>
                <a:sym typeface="Times New Roman"/>
              </a:rPr>
              <a:t>Malware can do</a:t>
            </a:r>
            <a:endParaRPr/>
          </a:p>
          <a:p>
            <a:pPr marL="228600" lvl="0" indent="-228600" algn="l" rtl="0">
              <a:lnSpc>
                <a:spcPct val="90000"/>
              </a:lnSpc>
              <a:spcBef>
                <a:spcPts val="1000"/>
              </a:spcBef>
              <a:spcAft>
                <a:spcPts val="0"/>
              </a:spcAft>
              <a:buClr>
                <a:schemeClr val="dk1"/>
              </a:buClr>
              <a:buSzPts val="2400"/>
              <a:buFont typeface="Noto Sans Symbols"/>
              <a:buChar char="⮚"/>
            </a:pPr>
            <a:r>
              <a:rPr lang="en-US" sz="2400"/>
              <a:t>allow cybercriminals to get into other people’s computers without their permission.</a:t>
            </a:r>
            <a:endParaRPr sz="2400" b="1">
              <a:latin typeface="Times New Roman"/>
              <a:ea typeface="Times New Roman"/>
              <a:cs typeface="Times New Roman"/>
              <a:sym typeface="Times New Roman"/>
            </a:endParaRPr>
          </a:p>
          <a:p>
            <a:pPr marL="685800" lvl="1" indent="-228600" algn="l" rtl="0">
              <a:lnSpc>
                <a:spcPct val="90000"/>
              </a:lnSpc>
              <a:spcBef>
                <a:spcPts val="500"/>
              </a:spcBef>
              <a:spcAft>
                <a:spcPts val="0"/>
              </a:spcAft>
              <a:buClr>
                <a:schemeClr val="dk1"/>
              </a:buClr>
              <a:buSzPts val="2000"/>
              <a:buNone/>
            </a:pPr>
            <a:r>
              <a:rPr lang="en-US" sz="2000" b="1">
                <a:latin typeface="Times New Roman"/>
                <a:ea typeface="Times New Roman"/>
                <a:cs typeface="Times New Roman"/>
                <a:sym typeface="Times New Roman"/>
              </a:rPr>
              <a:t>    -</a:t>
            </a:r>
            <a:r>
              <a:rPr lang="en-US" sz="2000">
                <a:latin typeface="Times New Roman"/>
                <a:ea typeface="Times New Roman"/>
                <a:cs typeface="Times New Roman"/>
                <a:sym typeface="Times New Roman"/>
              </a:rPr>
              <a:t>steal personal information</a:t>
            </a:r>
            <a:endParaRPr/>
          </a:p>
          <a:p>
            <a:pPr marL="685800" lvl="1" indent="-228600" algn="l" rtl="0">
              <a:lnSpc>
                <a:spcPct val="90000"/>
              </a:lnSpc>
              <a:spcBef>
                <a:spcPts val="500"/>
              </a:spcBef>
              <a:spcAft>
                <a:spcPts val="0"/>
              </a:spcAft>
              <a:buClr>
                <a:schemeClr val="dk1"/>
              </a:buClr>
              <a:buSzPts val="2000"/>
              <a:buNone/>
            </a:pPr>
            <a:r>
              <a:rPr lang="en-US" sz="2000">
                <a:latin typeface="Times New Roman"/>
                <a:ea typeface="Times New Roman"/>
                <a:cs typeface="Times New Roman"/>
                <a:sym typeface="Times New Roman"/>
              </a:rPr>
              <a:t>    -delete files</a:t>
            </a:r>
            <a:endParaRPr/>
          </a:p>
          <a:p>
            <a:pPr marL="685800" lvl="1" indent="-228600" algn="l" rtl="0">
              <a:lnSpc>
                <a:spcPct val="90000"/>
              </a:lnSpc>
              <a:spcBef>
                <a:spcPts val="500"/>
              </a:spcBef>
              <a:spcAft>
                <a:spcPts val="0"/>
              </a:spcAft>
              <a:buClr>
                <a:schemeClr val="dk1"/>
              </a:buClr>
              <a:buSzPts val="2000"/>
              <a:buNone/>
            </a:pPr>
            <a:r>
              <a:rPr lang="en-US" sz="2000">
                <a:latin typeface="Times New Roman"/>
                <a:ea typeface="Times New Roman"/>
                <a:cs typeface="Times New Roman"/>
                <a:sym typeface="Times New Roman"/>
              </a:rPr>
              <a:t>    -steal software serial numbers</a:t>
            </a:r>
            <a:endParaRPr/>
          </a:p>
          <a:p>
            <a:pPr marL="228600" lvl="0" indent="-228600" algn="l" rtl="0">
              <a:lnSpc>
                <a:spcPct val="90000"/>
              </a:lnSpc>
              <a:spcBef>
                <a:spcPts val="1000"/>
              </a:spcBef>
              <a:spcAft>
                <a:spcPts val="0"/>
              </a:spcAft>
              <a:buClr>
                <a:schemeClr val="dk1"/>
              </a:buClr>
              <a:buSzPts val="2400"/>
              <a:buFont typeface="Noto Sans Symbols"/>
              <a:buChar char="⮚"/>
            </a:pPr>
            <a:r>
              <a:rPr lang="en-US" sz="2400"/>
              <a:t>According to AV-Test in March 2017, the total number of malwares is increasing exponentially since 2008.</a:t>
            </a:r>
            <a:endParaRPr/>
          </a:p>
          <a:p>
            <a:pPr marL="228600" lvl="0" indent="-228600" algn="l" rtl="0">
              <a:lnSpc>
                <a:spcPct val="90000"/>
              </a:lnSpc>
              <a:spcBef>
                <a:spcPts val="1000"/>
              </a:spcBef>
              <a:spcAft>
                <a:spcPts val="0"/>
              </a:spcAft>
              <a:buClr>
                <a:schemeClr val="dk1"/>
              </a:buClr>
              <a:buSzPts val="2400"/>
              <a:buFont typeface="Noto Sans Symbols"/>
              <a:buChar char="⮚"/>
            </a:pPr>
            <a:r>
              <a:rPr lang="en-US" sz="2400"/>
              <a:t> Due to such increasing ,it is necessary to detect these files before they harm</a:t>
            </a:r>
            <a:endParaRPr/>
          </a:p>
        </p:txBody>
      </p:sp>
      <p:pic>
        <p:nvPicPr>
          <p:cNvPr id="255" name="Google Shape;255;p12"/>
          <p:cNvPicPr preferRelativeResize="0"/>
          <p:nvPr/>
        </p:nvPicPr>
        <p:blipFill rotWithShape="1">
          <a:blip r:embed="rId3">
            <a:alphaModFix/>
          </a:blip>
          <a:srcRect/>
          <a:stretch/>
        </p:blipFill>
        <p:spPr>
          <a:xfrm>
            <a:off x="7773096" y="946886"/>
            <a:ext cx="2677042" cy="1752600"/>
          </a:xfrm>
          <a:prstGeom prst="rect">
            <a:avLst/>
          </a:prstGeom>
          <a:noFill/>
          <a:ln>
            <a:noFill/>
          </a:ln>
        </p:spPr>
      </p:pic>
      <p:sp>
        <p:nvSpPr>
          <p:cNvPr id="256" name="Google Shape;256;p12"/>
          <p:cNvSpPr txBox="1"/>
          <p:nvPr/>
        </p:nvSpPr>
        <p:spPr>
          <a:xfrm>
            <a:off x="93643" y="253387"/>
            <a:ext cx="402666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Malware Attack</a:t>
            </a:r>
            <a:endParaRPr/>
          </a:p>
        </p:txBody>
      </p:sp>
      <p:grpSp>
        <p:nvGrpSpPr>
          <p:cNvPr id="257" name="Google Shape;257;p12"/>
          <p:cNvGrpSpPr/>
          <p:nvPr/>
        </p:nvGrpSpPr>
        <p:grpSpPr>
          <a:xfrm>
            <a:off x="0" y="-35472"/>
            <a:ext cx="12192000" cy="756744"/>
            <a:chOff x="0" y="-21021"/>
            <a:chExt cx="12192000" cy="756744"/>
          </a:xfrm>
        </p:grpSpPr>
        <p:sp>
          <p:nvSpPr>
            <p:cNvPr id="258" name="Google Shape;258;p12"/>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12"/>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Malware</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3"/>
          <p:cNvSpPr txBox="1">
            <a:spLocks noGrp="1"/>
          </p:cNvSpPr>
          <p:nvPr>
            <p:ph type="body" idx="1"/>
          </p:nvPr>
        </p:nvSpPr>
        <p:spPr>
          <a:xfrm>
            <a:off x="462815" y="1151857"/>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DA0C1D"/>
              </a:buClr>
              <a:buSzPts val="2800"/>
              <a:buChar char="•"/>
            </a:pPr>
            <a:r>
              <a:rPr lang="en-US">
                <a:solidFill>
                  <a:srgbClr val="DA0C1D"/>
                </a:solidFill>
              </a:rPr>
              <a:t>Firewall</a:t>
            </a:r>
            <a:r>
              <a:rPr lang="en-US"/>
              <a:t>: Firewall filters network traffic between your network and outside network based on some rules configured by the administrator.</a:t>
            </a:r>
            <a:endParaRPr/>
          </a:p>
          <a:p>
            <a:pPr marL="228600" lvl="0" indent="-228600" algn="l" rtl="0">
              <a:lnSpc>
                <a:spcPct val="90000"/>
              </a:lnSpc>
              <a:spcBef>
                <a:spcPts val="1000"/>
              </a:spcBef>
              <a:spcAft>
                <a:spcPts val="0"/>
              </a:spcAft>
              <a:buClr>
                <a:srgbClr val="DA0C1D"/>
              </a:buClr>
              <a:buSzPts val="2800"/>
              <a:buChar char="•"/>
            </a:pPr>
            <a:r>
              <a:rPr lang="en-US">
                <a:solidFill>
                  <a:srgbClr val="DA0C1D"/>
                </a:solidFill>
              </a:rPr>
              <a:t>Intrusion Detection System</a:t>
            </a:r>
            <a:r>
              <a:rPr lang="en-US"/>
              <a:t>:</a:t>
            </a:r>
            <a:endParaRPr/>
          </a:p>
          <a:p>
            <a:pPr marL="685800" lvl="1" indent="-228600" algn="l" rtl="0">
              <a:lnSpc>
                <a:spcPct val="90000"/>
              </a:lnSpc>
              <a:spcBef>
                <a:spcPts val="500"/>
              </a:spcBef>
              <a:spcAft>
                <a:spcPts val="0"/>
              </a:spcAft>
              <a:buClr>
                <a:schemeClr val="dk1"/>
              </a:buClr>
              <a:buSzPts val="2800"/>
              <a:buChar char="•"/>
            </a:pPr>
            <a:r>
              <a:rPr lang="en-US" sz="2800">
                <a:latin typeface="Calibri"/>
                <a:ea typeface="Calibri"/>
                <a:cs typeface="Calibri"/>
                <a:sym typeface="Calibri"/>
              </a:rPr>
              <a:t>Filtered traffic may contain malicious data</a:t>
            </a:r>
            <a:endParaRPr/>
          </a:p>
          <a:p>
            <a:pPr marL="685800" lvl="1" indent="-228600" algn="l" rtl="0">
              <a:lnSpc>
                <a:spcPct val="90000"/>
              </a:lnSpc>
              <a:spcBef>
                <a:spcPts val="500"/>
              </a:spcBef>
              <a:spcAft>
                <a:spcPts val="0"/>
              </a:spcAft>
              <a:buClr>
                <a:schemeClr val="dk1"/>
              </a:buClr>
              <a:buSzPts val="2800"/>
              <a:buChar char="•"/>
            </a:pPr>
            <a:r>
              <a:rPr lang="en-US" sz="2800">
                <a:latin typeface="Calibri"/>
                <a:ea typeface="Calibri"/>
                <a:cs typeface="Calibri"/>
                <a:sym typeface="Calibri"/>
              </a:rPr>
              <a:t>It is a software that monitors the events occurring in a computer system or network and analyzing them for signs of possible </a:t>
            </a:r>
            <a:r>
              <a:rPr lang="en-US" sz="2800" i="1">
                <a:latin typeface="Calibri"/>
                <a:ea typeface="Calibri"/>
                <a:cs typeface="Calibri"/>
                <a:sym typeface="Calibri"/>
              </a:rPr>
              <a:t>intrusions (incidents).</a:t>
            </a:r>
            <a:endParaRPr/>
          </a:p>
          <a:p>
            <a:pPr marL="228600" lvl="0" indent="-228600" algn="l" rtl="0">
              <a:lnSpc>
                <a:spcPct val="90000"/>
              </a:lnSpc>
              <a:spcBef>
                <a:spcPts val="1000"/>
              </a:spcBef>
              <a:spcAft>
                <a:spcPts val="0"/>
              </a:spcAft>
              <a:buClr>
                <a:srgbClr val="DA0C1D"/>
              </a:buClr>
              <a:buSzPts val="2800"/>
              <a:buChar char="•"/>
            </a:pPr>
            <a:r>
              <a:rPr lang="en-US">
                <a:solidFill>
                  <a:srgbClr val="DA0C1D"/>
                </a:solidFill>
              </a:rPr>
              <a:t>Intrusion Prevention System</a:t>
            </a:r>
            <a:endParaRPr/>
          </a:p>
          <a:p>
            <a:pPr marL="685800" lvl="1" indent="-228600" algn="l" rtl="0">
              <a:lnSpc>
                <a:spcPct val="90000"/>
              </a:lnSpc>
              <a:spcBef>
                <a:spcPts val="500"/>
              </a:spcBef>
              <a:spcAft>
                <a:spcPts val="0"/>
              </a:spcAft>
              <a:buClr>
                <a:schemeClr val="dk1"/>
              </a:buClr>
              <a:buSzPts val="2800"/>
              <a:buChar char="•"/>
            </a:pPr>
            <a:r>
              <a:rPr lang="en-US" sz="2800">
                <a:latin typeface="Calibri"/>
                <a:ea typeface="Calibri"/>
                <a:cs typeface="Calibri"/>
                <a:sym typeface="Calibri"/>
              </a:rPr>
              <a:t>It is a software that has all the capabilities of an intrusion detection system and can also attempt to stop possible incidents. </a:t>
            </a:r>
            <a:endParaRPr/>
          </a:p>
          <a:p>
            <a:pPr marL="228600" lvl="0" indent="-50800" algn="l" rtl="0">
              <a:lnSpc>
                <a:spcPct val="90000"/>
              </a:lnSpc>
              <a:spcBef>
                <a:spcPts val="1000"/>
              </a:spcBef>
              <a:spcAft>
                <a:spcPts val="0"/>
              </a:spcAft>
              <a:buClr>
                <a:schemeClr val="dk1"/>
              </a:buClr>
              <a:buSzPts val="2800"/>
              <a:buNone/>
            </a:pPr>
            <a:endParaRPr/>
          </a:p>
        </p:txBody>
      </p:sp>
      <p:sp>
        <p:nvSpPr>
          <p:cNvPr id="265" name="Google Shape;26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 Slide </a:t>
            </a:r>
            <a:fld id="{00000000-1234-1234-1234-123412341234}" type="slidenum">
              <a:rPr lang="en-US"/>
              <a:t>12</a:t>
            </a:fld>
            <a:endParaRPr/>
          </a:p>
        </p:txBody>
      </p:sp>
      <p:grpSp>
        <p:nvGrpSpPr>
          <p:cNvPr id="266" name="Google Shape;266;p13"/>
          <p:cNvGrpSpPr/>
          <p:nvPr/>
        </p:nvGrpSpPr>
        <p:grpSpPr>
          <a:xfrm>
            <a:off x="0" y="-35472"/>
            <a:ext cx="12192000" cy="756744"/>
            <a:chOff x="0" y="-21021"/>
            <a:chExt cx="12192000" cy="756744"/>
          </a:xfrm>
        </p:grpSpPr>
        <p:sp>
          <p:nvSpPr>
            <p:cNvPr id="267" name="Google Shape;267;p13"/>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3"/>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Solutions to Intrusions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4"/>
          <p:cNvSpPr txBox="1">
            <a:spLocks noGrp="1"/>
          </p:cNvSpPr>
          <p:nvPr>
            <p:ph type="body" idx="1"/>
          </p:nvPr>
        </p:nvSpPr>
        <p:spPr>
          <a:xfrm>
            <a:off x="436418" y="1105187"/>
            <a:ext cx="10515600" cy="473053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US" sz="2400"/>
              <a:t>Intrusion detection system (IDS) monitors the network traffic and system-level applications to detect malicious activities in the network</a:t>
            </a:r>
            <a:endParaRPr/>
          </a:p>
          <a:p>
            <a:pPr marL="228600" lvl="0" indent="-228600" algn="l" rtl="0">
              <a:lnSpc>
                <a:spcPct val="90000"/>
              </a:lnSpc>
              <a:spcBef>
                <a:spcPts val="1000"/>
              </a:spcBef>
              <a:spcAft>
                <a:spcPts val="0"/>
              </a:spcAft>
              <a:buClr>
                <a:schemeClr val="dk1"/>
              </a:buClr>
              <a:buSzPts val="2400"/>
              <a:buChar char="•"/>
            </a:pPr>
            <a:r>
              <a:rPr lang="en-US" sz="2400"/>
              <a:t>An IDS detects attacks as soon as possible and takes appropriate action.</a:t>
            </a:r>
            <a:endParaRPr/>
          </a:p>
          <a:p>
            <a:pPr marL="228600" lvl="0" indent="-228600" algn="l" rtl="0">
              <a:lnSpc>
                <a:spcPct val="90000"/>
              </a:lnSpc>
              <a:spcBef>
                <a:spcPts val="1000"/>
              </a:spcBef>
              <a:spcAft>
                <a:spcPts val="0"/>
              </a:spcAft>
              <a:buClr>
                <a:schemeClr val="dk1"/>
              </a:buClr>
              <a:buSzPts val="2400"/>
              <a:buChar char="•"/>
            </a:pPr>
            <a:r>
              <a:rPr lang="en-US" sz="2400"/>
              <a:t>An IDS does not usually take preventive measures when an attack is detected.</a:t>
            </a:r>
            <a:endParaRPr/>
          </a:p>
          <a:p>
            <a:pPr marL="228600" lvl="0" indent="-228600" algn="l" rtl="0">
              <a:lnSpc>
                <a:spcPct val="90000"/>
              </a:lnSpc>
              <a:spcBef>
                <a:spcPts val="1000"/>
              </a:spcBef>
              <a:spcAft>
                <a:spcPts val="0"/>
              </a:spcAft>
              <a:buClr>
                <a:schemeClr val="dk1"/>
              </a:buClr>
              <a:buSzPts val="2400"/>
              <a:buChar char="•"/>
            </a:pPr>
            <a:r>
              <a:rPr lang="en-US" sz="2400"/>
              <a:t>It is a reactive rather than a pro-active agent.</a:t>
            </a:r>
            <a:endParaRPr/>
          </a:p>
          <a:p>
            <a:pPr marL="228600" lvl="0" indent="-228600" algn="l" rtl="0">
              <a:lnSpc>
                <a:spcPct val="90000"/>
              </a:lnSpc>
              <a:spcBef>
                <a:spcPts val="1000"/>
              </a:spcBef>
              <a:spcAft>
                <a:spcPts val="0"/>
              </a:spcAft>
              <a:buClr>
                <a:schemeClr val="dk1"/>
              </a:buClr>
              <a:buSzPts val="2400"/>
              <a:buChar char="•"/>
            </a:pPr>
            <a:r>
              <a:rPr lang="en-US" sz="2400"/>
              <a:t>It plays a role of informant rather than a police officer.</a:t>
            </a:r>
            <a:endParaRPr/>
          </a:p>
          <a:p>
            <a:pPr marL="228600" lvl="0" indent="-228600" algn="l" rtl="0">
              <a:lnSpc>
                <a:spcPct val="90000"/>
              </a:lnSpc>
              <a:spcBef>
                <a:spcPts val="1000"/>
              </a:spcBef>
              <a:spcAft>
                <a:spcPts val="0"/>
              </a:spcAft>
              <a:buClr>
                <a:schemeClr val="dk1"/>
              </a:buClr>
              <a:buSzPts val="2400"/>
              <a:buChar char="•"/>
            </a:pPr>
            <a:r>
              <a:rPr lang="en-US" sz="2400"/>
              <a:t>It can deal with insider and outsider attacks.</a:t>
            </a:r>
            <a:endParaRPr/>
          </a:p>
          <a:p>
            <a:pPr marL="228600" lvl="0" indent="-228600" algn="l" rtl="0">
              <a:lnSpc>
                <a:spcPct val="90000"/>
              </a:lnSpc>
              <a:spcBef>
                <a:spcPts val="1000"/>
              </a:spcBef>
              <a:spcAft>
                <a:spcPts val="0"/>
              </a:spcAft>
              <a:buClr>
                <a:schemeClr val="dk1"/>
              </a:buClr>
              <a:buSzPts val="2400"/>
              <a:buChar char="•"/>
            </a:pPr>
            <a:r>
              <a:rPr lang="en-US" sz="2400"/>
              <a:t>The most popular way to detect intrusions has been using the audit data generated by the operating system.</a:t>
            </a:r>
            <a:endParaRPr/>
          </a:p>
          <a:p>
            <a:pPr marL="685800" lvl="1" indent="-228600" algn="l" rtl="0">
              <a:lnSpc>
                <a:spcPct val="90000"/>
              </a:lnSpc>
              <a:spcBef>
                <a:spcPts val="500"/>
              </a:spcBef>
              <a:spcAft>
                <a:spcPts val="0"/>
              </a:spcAft>
              <a:buClr>
                <a:schemeClr val="dk1"/>
              </a:buClr>
              <a:buSzPts val="2400"/>
              <a:buChar char="•"/>
            </a:pPr>
            <a:r>
              <a:rPr lang="en-US"/>
              <a:t>And audit trail is a record of activities on a system that are logged to a file in chronologically sorted order</a:t>
            </a:r>
            <a:endParaRPr/>
          </a:p>
        </p:txBody>
      </p:sp>
      <p:sp>
        <p:nvSpPr>
          <p:cNvPr id="274" name="Google Shape;27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 Slide </a:t>
            </a:r>
            <a:fld id="{00000000-1234-1234-1234-123412341234}" type="slidenum">
              <a:rPr lang="en-US"/>
              <a:t>13</a:t>
            </a:fld>
            <a:endParaRPr/>
          </a:p>
        </p:txBody>
      </p:sp>
      <p:grpSp>
        <p:nvGrpSpPr>
          <p:cNvPr id="275" name="Google Shape;275;p14"/>
          <p:cNvGrpSpPr/>
          <p:nvPr/>
        </p:nvGrpSpPr>
        <p:grpSpPr>
          <a:xfrm>
            <a:off x="0" y="-35472"/>
            <a:ext cx="12192000" cy="756744"/>
            <a:chOff x="0" y="-21021"/>
            <a:chExt cx="12192000" cy="756744"/>
          </a:xfrm>
        </p:grpSpPr>
        <p:sp>
          <p:nvSpPr>
            <p:cNvPr id="276" name="Google Shape;276;p14"/>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14"/>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Intrusion Detection System(IDS)</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5"/>
          <p:cNvSpPr txBox="1">
            <a:spLocks noGrp="1"/>
          </p:cNvSpPr>
          <p:nvPr>
            <p:ph type="body" idx="1"/>
          </p:nvPr>
        </p:nvSpPr>
        <p:spPr>
          <a:xfrm>
            <a:off x="446262" y="1171576"/>
            <a:ext cx="9681411" cy="42386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run continually with minimal human supervision</a:t>
            </a:r>
            <a:endParaRPr/>
          </a:p>
          <a:p>
            <a:pPr marL="228600" lvl="0" indent="-228600" algn="l" rtl="0">
              <a:lnSpc>
                <a:spcPct val="90000"/>
              </a:lnSpc>
              <a:spcBef>
                <a:spcPts val="1000"/>
              </a:spcBef>
              <a:spcAft>
                <a:spcPts val="0"/>
              </a:spcAft>
              <a:buClr>
                <a:schemeClr val="dk1"/>
              </a:buClr>
              <a:buSzPts val="2800"/>
              <a:buChar char="•"/>
            </a:pPr>
            <a:r>
              <a:rPr lang="en-US"/>
              <a:t>be fault tolerant</a:t>
            </a:r>
            <a:endParaRPr/>
          </a:p>
          <a:p>
            <a:pPr marL="228600" lvl="0" indent="-228600" algn="l" rtl="0">
              <a:lnSpc>
                <a:spcPct val="90000"/>
              </a:lnSpc>
              <a:spcBef>
                <a:spcPts val="1000"/>
              </a:spcBef>
              <a:spcAft>
                <a:spcPts val="0"/>
              </a:spcAft>
              <a:buClr>
                <a:schemeClr val="dk1"/>
              </a:buClr>
              <a:buSzPts val="2800"/>
              <a:buChar char="•"/>
            </a:pPr>
            <a:r>
              <a:rPr lang="en-US"/>
              <a:t>resist subversion</a:t>
            </a:r>
            <a:endParaRPr/>
          </a:p>
          <a:p>
            <a:pPr marL="228600" lvl="0" indent="-228600" algn="l" rtl="0">
              <a:lnSpc>
                <a:spcPct val="90000"/>
              </a:lnSpc>
              <a:spcBef>
                <a:spcPts val="1000"/>
              </a:spcBef>
              <a:spcAft>
                <a:spcPts val="0"/>
              </a:spcAft>
              <a:buClr>
                <a:schemeClr val="dk1"/>
              </a:buClr>
              <a:buSzPts val="2800"/>
              <a:buChar char="•"/>
            </a:pPr>
            <a:r>
              <a:rPr lang="en-US"/>
              <a:t>minimal overhead on system</a:t>
            </a:r>
            <a:endParaRPr/>
          </a:p>
          <a:p>
            <a:pPr marL="228600" lvl="0" indent="-228600" algn="l" rtl="0">
              <a:lnSpc>
                <a:spcPct val="90000"/>
              </a:lnSpc>
              <a:spcBef>
                <a:spcPts val="1000"/>
              </a:spcBef>
              <a:spcAft>
                <a:spcPts val="0"/>
              </a:spcAft>
              <a:buClr>
                <a:schemeClr val="dk1"/>
              </a:buClr>
              <a:buSzPts val="2800"/>
              <a:buChar char="•"/>
            </a:pPr>
            <a:r>
              <a:rPr lang="en-US"/>
              <a:t>scalable, to serve a large numbe of users</a:t>
            </a:r>
            <a:endParaRPr/>
          </a:p>
          <a:p>
            <a:pPr marL="228600" lvl="0" indent="-228600" algn="l" rtl="0">
              <a:lnSpc>
                <a:spcPct val="90000"/>
              </a:lnSpc>
              <a:spcBef>
                <a:spcPts val="1000"/>
              </a:spcBef>
              <a:spcAft>
                <a:spcPts val="0"/>
              </a:spcAft>
              <a:buClr>
                <a:schemeClr val="dk1"/>
              </a:buClr>
              <a:buSzPts val="2800"/>
              <a:buChar char="•"/>
            </a:pPr>
            <a:r>
              <a:rPr lang="en-US"/>
              <a:t>Provide graceful degradation of service</a:t>
            </a:r>
            <a:endParaRPr/>
          </a:p>
          <a:p>
            <a:pPr marL="228600" lvl="0" indent="-228600" algn="l" rtl="0">
              <a:lnSpc>
                <a:spcPct val="90000"/>
              </a:lnSpc>
              <a:spcBef>
                <a:spcPts val="1000"/>
              </a:spcBef>
              <a:spcAft>
                <a:spcPts val="0"/>
              </a:spcAft>
              <a:buClr>
                <a:schemeClr val="dk1"/>
              </a:buClr>
              <a:buSzPts val="2800"/>
              <a:buChar char="•"/>
            </a:pPr>
            <a:r>
              <a:rPr lang="en-US"/>
              <a:t>configured according to system security policies </a:t>
            </a:r>
            <a:endParaRPr/>
          </a:p>
          <a:p>
            <a:pPr marL="228600" lvl="0" indent="-228600" algn="l" rtl="0">
              <a:lnSpc>
                <a:spcPct val="90000"/>
              </a:lnSpc>
              <a:spcBef>
                <a:spcPts val="1000"/>
              </a:spcBef>
              <a:spcAft>
                <a:spcPts val="0"/>
              </a:spcAft>
              <a:buClr>
                <a:schemeClr val="dk1"/>
              </a:buClr>
              <a:buSzPts val="2800"/>
              <a:buChar char="•"/>
            </a:pPr>
            <a:r>
              <a:rPr lang="en-US"/>
              <a:t>allow dynamic reconfiguration</a:t>
            </a:r>
            <a:endParaRPr/>
          </a:p>
        </p:txBody>
      </p:sp>
      <p:grpSp>
        <p:nvGrpSpPr>
          <p:cNvPr id="284" name="Google Shape;284;p15"/>
          <p:cNvGrpSpPr/>
          <p:nvPr/>
        </p:nvGrpSpPr>
        <p:grpSpPr>
          <a:xfrm>
            <a:off x="0" y="-35472"/>
            <a:ext cx="12192000" cy="756744"/>
            <a:chOff x="0" y="-21021"/>
            <a:chExt cx="12192000" cy="756744"/>
          </a:xfrm>
        </p:grpSpPr>
        <p:sp>
          <p:nvSpPr>
            <p:cNvPr id="285" name="Google Shape;285;p15"/>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5"/>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IDS Requirements</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 Slide </a:t>
            </a:r>
            <a:fld id="{00000000-1234-1234-1234-123412341234}" type="slidenum">
              <a:rPr lang="en-US"/>
              <a:t>15</a:t>
            </a:fld>
            <a:endParaRPr/>
          </a:p>
        </p:txBody>
      </p:sp>
      <p:sp>
        <p:nvSpPr>
          <p:cNvPr id="292" name="Google Shape;292;p16"/>
          <p:cNvSpPr txBox="1">
            <a:spLocks noGrp="1"/>
          </p:cNvSpPr>
          <p:nvPr>
            <p:ph type="body" idx="1"/>
          </p:nvPr>
        </p:nvSpPr>
        <p:spPr>
          <a:xfrm>
            <a:off x="437508" y="952321"/>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Basically, a sophisticated audit system</a:t>
            </a:r>
            <a:endParaRPr/>
          </a:p>
          <a:p>
            <a:pPr marL="685800" lvl="1" indent="-228600" algn="l" rtl="0">
              <a:lnSpc>
                <a:spcPct val="90000"/>
              </a:lnSpc>
              <a:spcBef>
                <a:spcPts val="500"/>
              </a:spcBef>
              <a:spcAft>
                <a:spcPts val="0"/>
              </a:spcAft>
              <a:buClr>
                <a:schemeClr val="dk1"/>
              </a:buClr>
              <a:buSzPts val="2800"/>
              <a:buChar char="•"/>
            </a:pPr>
            <a:r>
              <a:rPr lang="en-US" sz="2800" i="1"/>
              <a:t>Agent</a:t>
            </a:r>
            <a:r>
              <a:rPr lang="en-US" sz="2800"/>
              <a:t> like logger; it gathers data for analysis. It is also known as sensor.</a:t>
            </a:r>
            <a:endParaRPr/>
          </a:p>
          <a:p>
            <a:pPr marL="685800" lvl="1" indent="-228600" algn="l" rtl="0">
              <a:lnSpc>
                <a:spcPct val="90000"/>
              </a:lnSpc>
              <a:spcBef>
                <a:spcPts val="500"/>
              </a:spcBef>
              <a:spcAft>
                <a:spcPts val="0"/>
              </a:spcAft>
              <a:buClr>
                <a:schemeClr val="dk1"/>
              </a:buClr>
              <a:buSzPts val="2800"/>
              <a:buChar char="•"/>
            </a:pPr>
            <a:r>
              <a:rPr lang="en-US" sz="2800" i="1"/>
              <a:t>Director</a:t>
            </a:r>
            <a:r>
              <a:rPr lang="en-US" sz="2800"/>
              <a:t> like analyzer; it analyzes data obtained from the agents according to its internal rules</a:t>
            </a:r>
            <a:endParaRPr/>
          </a:p>
          <a:p>
            <a:pPr marL="685800" lvl="1" indent="-228600" algn="l" rtl="0">
              <a:lnSpc>
                <a:spcPct val="90000"/>
              </a:lnSpc>
              <a:spcBef>
                <a:spcPts val="500"/>
              </a:spcBef>
              <a:spcAft>
                <a:spcPts val="0"/>
              </a:spcAft>
              <a:buClr>
                <a:schemeClr val="dk1"/>
              </a:buClr>
              <a:buSzPts val="2800"/>
              <a:buChar char="•"/>
            </a:pPr>
            <a:r>
              <a:rPr lang="en-US" sz="2800" i="1"/>
              <a:t>Notifier</a:t>
            </a:r>
            <a:r>
              <a:rPr lang="en-US" sz="2800"/>
              <a:t> obtains results from director, and takes some action</a:t>
            </a:r>
            <a:endParaRPr/>
          </a:p>
          <a:p>
            <a:pPr marL="1143000" lvl="2" indent="-228600" algn="l" rtl="0">
              <a:lnSpc>
                <a:spcPct val="90000"/>
              </a:lnSpc>
              <a:spcBef>
                <a:spcPts val="500"/>
              </a:spcBef>
              <a:spcAft>
                <a:spcPts val="0"/>
              </a:spcAft>
              <a:buClr>
                <a:schemeClr val="dk1"/>
              </a:buClr>
              <a:buSzPts val="2400"/>
              <a:buChar char="•"/>
            </a:pPr>
            <a:r>
              <a:rPr lang="en-US" sz="2400"/>
              <a:t>May simply notify security officer</a:t>
            </a:r>
            <a:endParaRPr/>
          </a:p>
          <a:p>
            <a:pPr marL="1143000" lvl="2" indent="-228600" algn="l" rtl="0">
              <a:lnSpc>
                <a:spcPct val="90000"/>
              </a:lnSpc>
              <a:spcBef>
                <a:spcPts val="500"/>
              </a:spcBef>
              <a:spcAft>
                <a:spcPts val="0"/>
              </a:spcAft>
              <a:buClr>
                <a:schemeClr val="dk1"/>
              </a:buClr>
              <a:buSzPts val="2400"/>
              <a:buChar char="•"/>
            </a:pPr>
            <a:r>
              <a:rPr lang="en-US" sz="2400"/>
              <a:t>May reconfigure agents, director to alter collection, analysis methods</a:t>
            </a:r>
            <a:endParaRPr/>
          </a:p>
          <a:p>
            <a:pPr marL="1143000" lvl="2" indent="-228600" algn="l" rtl="0">
              <a:lnSpc>
                <a:spcPct val="90000"/>
              </a:lnSpc>
              <a:spcBef>
                <a:spcPts val="500"/>
              </a:spcBef>
              <a:spcAft>
                <a:spcPts val="0"/>
              </a:spcAft>
              <a:buClr>
                <a:schemeClr val="dk1"/>
              </a:buClr>
              <a:buSzPts val="2400"/>
              <a:buChar char="•"/>
            </a:pPr>
            <a:r>
              <a:rPr lang="en-US" sz="2400"/>
              <a:t>May activate response mechanism</a:t>
            </a:r>
            <a:endParaRPr/>
          </a:p>
        </p:txBody>
      </p:sp>
      <p:grpSp>
        <p:nvGrpSpPr>
          <p:cNvPr id="293" name="Google Shape;293;p16"/>
          <p:cNvGrpSpPr/>
          <p:nvPr/>
        </p:nvGrpSpPr>
        <p:grpSpPr>
          <a:xfrm>
            <a:off x="0" y="-35472"/>
            <a:ext cx="12192000" cy="756744"/>
            <a:chOff x="0" y="-21021"/>
            <a:chExt cx="12192000" cy="756744"/>
          </a:xfrm>
        </p:grpSpPr>
        <p:sp>
          <p:nvSpPr>
            <p:cNvPr id="294" name="Google Shape;294;p16"/>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6"/>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IDS Architecture</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7"/>
          <p:cNvSpPr txBox="1">
            <a:spLocks noGrp="1"/>
          </p:cNvSpPr>
          <p:nvPr>
            <p:ph type="body" idx="1"/>
          </p:nvPr>
        </p:nvSpPr>
        <p:spPr>
          <a:xfrm>
            <a:off x="405064" y="1180732"/>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Detection Model</a:t>
            </a:r>
            <a:endParaRPr/>
          </a:p>
          <a:p>
            <a:pPr marL="685800" lvl="1" indent="-228600" algn="l" rtl="0">
              <a:lnSpc>
                <a:spcPct val="90000"/>
              </a:lnSpc>
              <a:spcBef>
                <a:spcPts val="500"/>
              </a:spcBef>
              <a:spcAft>
                <a:spcPts val="0"/>
              </a:spcAft>
              <a:buClr>
                <a:schemeClr val="dk1"/>
              </a:buClr>
              <a:buSzPts val="2400"/>
              <a:buChar char="•"/>
            </a:pPr>
            <a:r>
              <a:rPr lang="en-US"/>
              <a:t>signature detection vs. anomaly detection</a:t>
            </a:r>
            <a:endParaRPr/>
          </a:p>
          <a:p>
            <a:pPr marL="228600" lvl="0" indent="-228600" algn="l" rtl="0">
              <a:lnSpc>
                <a:spcPct val="90000"/>
              </a:lnSpc>
              <a:spcBef>
                <a:spcPts val="1000"/>
              </a:spcBef>
              <a:spcAft>
                <a:spcPts val="0"/>
              </a:spcAft>
              <a:buClr>
                <a:schemeClr val="dk1"/>
              </a:buClr>
              <a:buSzPts val="2800"/>
              <a:buChar char="•"/>
            </a:pPr>
            <a:r>
              <a:rPr lang="en-US"/>
              <a:t>Monitoring Environment</a:t>
            </a:r>
            <a:endParaRPr/>
          </a:p>
          <a:p>
            <a:pPr marL="685800" lvl="1" indent="-228600" algn="l" rtl="0">
              <a:lnSpc>
                <a:spcPct val="90000"/>
              </a:lnSpc>
              <a:spcBef>
                <a:spcPts val="500"/>
              </a:spcBef>
              <a:spcAft>
                <a:spcPts val="0"/>
              </a:spcAft>
              <a:buClr>
                <a:schemeClr val="dk1"/>
              </a:buClr>
              <a:buSzPts val="2400"/>
              <a:buChar char="•"/>
            </a:pPr>
            <a:r>
              <a:rPr lang="en-US"/>
              <a:t>Host based, vs. network based</a:t>
            </a:r>
            <a:endParaRPr/>
          </a:p>
          <a:p>
            <a:pPr marL="228600" lvl="0" indent="-228600" algn="l" rtl="0">
              <a:lnSpc>
                <a:spcPct val="90000"/>
              </a:lnSpc>
              <a:spcBef>
                <a:spcPts val="1000"/>
              </a:spcBef>
              <a:spcAft>
                <a:spcPts val="0"/>
              </a:spcAft>
              <a:buClr>
                <a:schemeClr val="dk1"/>
              </a:buClr>
              <a:buSzPts val="2800"/>
              <a:buChar char="•"/>
            </a:pPr>
            <a:r>
              <a:rPr lang="en-US"/>
              <a:t>Operation</a:t>
            </a:r>
            <a:endParaRPr/>
          </a:p>
          <a:p>
            <a:pPr marL="685800" lvl="1" indent="-228600" algn="l" rtl="0">
              <a:lnSpc>
                <a:spcPct val="90000"/>
              </a:lnSpc>
              <a:spcBef>
                <a:spcPts val="500"/>
              </a:spcBef>
              <a:spcAft>
                <a:spcPts val="0"/>
              </a:spcAft>
              <a:buClr>
                <a:schemeClr val="dk1"/>
              </a:buClr>
              <a:buSzPts val="2400"/>
              <a:buChar char="•"/>
            </a:pPr>
            <a:r>
              <a:rPr lang="en-US"/>
              <a:t>Off-line vs. real-time</a:t>
            </a:r>
            <a:endParaRPr/>
          </a:p>
          <a:p>
            <a:pPr marL="228600" lvl="0" indent="-228600" algn="l" rtl="0">
              <a:lnSpc>
                <a:spcPct val="90000"/>
              </a:lnSpc>
              <a:spcBef>
                <a:spcPts val="1000"/>
              </a:spcBef>
              <a:spcAft>
                <a:spcPts val="0"/>
              </a:spcAft>
              <a:buClr>
                <a:schemeClr val="dk1"/>
              </a:buClr>
              <a:buSzPts val="2800"/>
              <a:buChar char="•"/>
            </a:pPr>
            <a:r>
              <a:rPr lang="en-US"/>
              <a:t>Architecture</a:t>
            </a:r>
            <a:endParaRPr/>
          </a:p>
          <a:p>
            <a:pPr marL="685800" lvl="1" indent="-228600" algn="l" rtl="0">
              <a:lnSpc>
                <a:spcPct val="90000"/>
              </a:lnSpc>
              <a:spcBef>
                <a:spcPts val="500"/>
              </a:spcBef>
              <a:spcAft>
                <a:spcPts val="0"/>
              </a:spcAft>
              <a:buClr>
                <a:schemeClr val="dk1"/>
              </a:buClr>
              <a:buSzPts val="2400"/>
              <a:buChar char="•"/>
            </a:pPr>
            <a:r>
              <a:rPr lang="en-US"/>
              <a:t>Centralized vs. distributed</a:t>
            </a:r>
            <a:endParaRPr/>
          </a:p>
        </p:txBody>
      </p:sp>
      <p:grpSp>
        <p:nvGrpSpPr>
          <p:cNvPr id="301" name="Google Shape;301;p17"/>
          <p:cNvGrpSpPr/>
          <p:nvPr/>
        </p:nvGrpSpPr>
        <p:grpSpPr>
          <a:xfrm>
            <a:off x="0" y="-35472"/>
            <a:ext cx="12192000" cy="756744"/>
            <a:chOff x="0" y="-21021"/>
            <a:chExt cx="12192000" cy="756744"/>
          </a:xfrm>
        </p:grpSpPr>
        <p:sp>
          <p:nvSpPr>
            <p:cNvPr id="302" name="Google Shape;302;p17"/>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17"/>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Types of IDS</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18"/>
          <p:cNvPicPr preferRelativeResize="0"/>
          <p:nvPr/>
        </p:nvPicPr>
        <p:blipFill rotWithShape="1">
          <a:blip r:embed="rId3">
            <a:alphaModFix/>
          </a:blip>
          <a:srcRect/>
          <a:stretch/>
        </p:blipFill>
        <p:spPr>
          <a:xfrm>
            <a:off x="4019070" y="2175180"/>
            <a:ext cx="8018218" cy="3545654"/>
          </a:xfrm>
          <a:prstGeom prst="rect">
            <a:avLst/>
          </a:prstGeom>
          <a:noFill/>
          <a:ln>
            <a:noFill/>
          </a:ln>
        </p:spPr>
      </p:pic>
      <p:sp>
        <p:nvSpPr>
          <p:cNvPr id="309" name="Google Shape;309;p18"/>
          <p:cNvSpPr/>
          <p:nvPr/>
        </p:nvSpPr>
        <p:spPr>
          <a:xfrm>
            <a:off x="8279842" y="6359322"/>
            <a:ext cx="3707789"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networkingsphere.com</a:t>
            </a:r>
            <a:endParaRPr/>
          </a:p>
        </p:txBody>
      </p:sp>
      <p:sp>
        <p:nvSpPr>
          <p:cNvPr id="310" name="Google Shape;310;p18"/>
          <p:cNvSpPr/>
          <p:nvPr/>
        </p:nvSpPr>
        <p:spPr>
          <a:xfrm>
            <a:off x="391453" y="947620"/>
            <a:ext cx="6239456" cy="1015663"/>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484848"/>
                </a:solidFill>
                <a:latin typeface="Calibri"/>
                <a:ea typeface="Calibri"/>
                <a:cs typeface="Calibri"/>
                <a:sym typeface="Calibri"/>
              </a:rPr>
              <a:t>Compares </a:t>
            </a:r>
            <a:r>
              <a:rPr lang="en-US" sz="2000" b="1">
                <a:solidFill>
                  <a:schemeClr val="accent6"/>
                </a:solidFill>
                <a:latin typeface="Calibri"/>
                <a:ea typeface="Calibri"/>
                <a:cs typeface="Calibri"/>
                <a:sym typeface="Calibri"/>
              </a:rPr>
              <a:t>signatures</a:t>
            </a:r>
            <a:r>
              <a:rPr lang="en-US" sz="2000">
                <a:solidFill>
                  <a:srgbClr val="484848"/>
                </a:solidFill>
                <a:latin typeface="Calibri"/>
                <a:ea typeface="Calibri"/>
                <a:cs typeface="Calibri"/>
                <a:sym typeface="Calibri"/>
              </a:rPr>
              <a:t> against </a:t>
            </a:r>
            <a:r>
              <a:rPr lang="en-US" sz="2000" b="1">
                <a:solidFill>
                  <a:srgbClr val="1F3864"/>
                </a:solidFill>
                <a:latin typeface="Calibri"/>
                <a:ea typeface="Calibri"/>
                <a:cs typeface="Calibri"/>
                <a:sym typeface="Calibri"/>
              </a:rPr>
              <a:t>observed events </a:t>
            </a:r>
            <a:r>
              <a:rPr lang="en-US" sz="2000">
                <a:solidFill>
                  <a:srgbClr val="484848"/>
                </a:solidFill>
                <a:latin typeface="Calibri"/>
                <a:ea typeface="Calibri"/>
                <a:cs typeface="Calibri"/>
                <a:sym typeface="Calibri"/>
              </a:rPr>
              <a:t>to identify possible incidents. In case of any matching, an alert is issued.</a:t>
            </a:r>
            <a:endParaRPr sz="2000">
              <a:solidFill>
                <a:schemeClr val="dk1"/>
              </a:solidFill>
              <a:latin typeface="Calibri"/>
              <a:ea typeface="Calibri"/>
              <a:cs typeface="Calibri"/>
              <a:sym typeface="Calibri"/>
            </a:endParaRPr>
          </a:p>
        </p:txBody>
      </p:sp>
      <p:grpSp>
        <p:nvGrpSpPr>
          <p:cNvPr id="311" name="Google Shape;311;p18"/>
          <p:cNvGrpSpPr/>
          <p:nvPr/>
        </p:nvGrpSpPr>
        <p:grpSpPr>
          <a:xfrm>
            <a:off x="0" y="-21021"/>
            <a:ext cx="12192000" cy="756744"/>
            <a:chOff x="0" y="-21021"/>
            <a:chExt cx="12192000" cy="756744"/>
          </a:xfrm>
        </p:grpSpPr>
        <p:sp>
          <p:nvSpPr>
            <p:cNvPr id="312" name="Google Shape;312;p18"/>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p18"/>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Types of IDS: signature-based</a:t>
              </a:r>
              <a:endParaRPr/>
            </a:p>
          </p:txBody>
        </p:sp>
      </p:grpSp>
      <p:pic>
        <p:nvPicPr>
          <p:cNvPr id="314" name="Google Shape;314;p18"/>
          <p:cNvPicPr preferRelativeResize="0"/>
          <p:nvPr/>
        </p:nvPicPr>
        <p:blipFill rotWithShape="1">
          <a:blip r:embed="rId4">
            <a:alphaModFix/>
          </a:blip>
          <a:srcRect t="6666" r="43968" b="58458"/>
          <a:stretch/>
        </p:blipFill>
        <p:spPr>
          <a:xfrm>
            <a:off x="154712" y="3177819"/>
            <a:ext cx="4191146" cy="1716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9"/>
          <p:cNvSpPr/>
          <p:nvPr/>
        </p:nvSpPr>
        <p:spPr>
          <a:xfrm>
            <a:off x="8279842" y="6359322"/>
            <a:ext cx="3707789"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networkingsphere.com</a:t>
            </a:r>
            <a:endParaRPr/>
          </a:p>
        </p:txBody>
      </p:sp>
      <p:grpSp>
        <p:nvGrpSpPr>
          <p:cNvPr id="320" name="Google Shape;320;p19"/>
          <p:cNvGrpSpPr/>
          <p:nvPr/>
        </p:nvGrpSpPr>
        <p:grpSpPr>
          <a:xfrm>
            <a:off x="0" y="0"/>
            <a:ext cx="12192000" cy="756744"/>
            <a:chOff x="0" y="-21021"/>
            <a:chExt cx="12192000" cy="756744"/>
          </a:xfrm>
        </p:grpSpPr>
        <p:sp>
          <p:nvSpPr>
            <p:cNvPr id="321" name="Google Shape;321;p19"/>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19"/>
            <p:cNvSpPr/>
            <p:nvPr/>
          </p:nvSpPr>
          <p:spPr>
            <a:xfrm>
              <a:off x="273266" y="33992"/>
              <a:ext cx="11603757" cy="6463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000">
                  <a:solidFill>
                    <a:schemeClr val="lt1"/>
                  </a:solidFill>
                  <a:latin typeface="Arial"/>
                  <a:ea typeface="Arial"/>
                  <a:cs typeface="Arial"/>
                  <a:sym typeface="Arial"/>
                </a:rPr>
                <a:t>Types of IDS: signature-based</a:t>
              </a:r>
              <a:endParaRPr/>
            </a:p>
          </p:txBody>
        </p:sp>
      </p:grpSp>
      <p:sp>
        <p:nvSpPr>
          <p:cNvPr id="323" name="Google Shape;323;p19"/>
          <p:cNvSpPr txBox="1"/>
          <p:nvPr/>
        </p:nvSpPr>
        <p:spPr>
          <a:xfrm>
            <a:off x="1840602" y="1105839"/>
            <a:ext cx="8686428" cy="1938992"/>
          </a:xfrm>
          <a:prstGeom prst="rect">
            <a:avLst/>
          </a:prstGeom>
          <a:solidFill>
            <a:srgbClr val="E1EFD8"/>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High accuracy</a:t>
            </a:r>
            <a:endParaRPr/>
          </a:p>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Low FPR  (false Positive Rate), </a:t>
            </a:r>
            <a:endParaRPr/>
          </a:p>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Widely available</a:t>
            </a:r>
            <a:endParaRPr/>
          </a:p>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Fairly fast</a:t>
            </a:r>
            <a:endParaRPr/>
          </a:p>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Easy to implement</a:t>
            </a:r>
            <a:endParaRPr/>
          </a:p>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Easy to update</a:t>
            </a:r>
            <a:endParaRPr/>
          </a:p>
        </p:txBody>
      </p:sp>
      <p:sp>
        <p:nvSpPr>
          <p:cNvPr id="324" name="Google Shape;324;p19"/>
          <p:cNvSpPr/>
          <p:nvPr/>
        </p:nvSpPr>
        <p:spPr>
          <a:xfrm>
            <a:off x="273266" y="1105839"/>
            <a:ext cx="15673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accent6"/>
                </a:solidFill>
                <a:latin typeface="Calibri"/>
                <a:ea typeface="Calibri"/>
                <a:cs typeface="Calibri"/>
                <a:sym typeface="Calibri"/>
              </a:rPr>
              <a:t>PROS: </a:t>
            </a:r>
            <a:endParaRPr sz="3200">
              <a:solidFill>
                <a:schemeClr val="dk1"/>
              </a:solidFill>
              <a:latin typeface="Calibri"/>
              <a:ea typeface="Calibri"/>
              <a:cs typeface="Calibri"/>
              <a:sym typeface="Calibri"/>
            </a:endParaRPr>
          </a:p>
        </p:txBody>
      </p:sp>
      <p:sp>
        <p:nvSpPr>
          <p:cNvPr id="325" name="Google Shape;325;p19"/>
          <p:cNvSpPr/>
          <p:nvPr/>
        </p:nvSpPr>
        <p:spPr>
          <a:xfrm>
            <a:off x="342218" y="4069693"/>
            <a:ext cx="15673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0000"/>
                </a:solidFill>
                <a:latin typeface="Calibri"/>
                <a:ea typeface="Calibri"/>
                <a:cs typeface="Calibri"/>
                <a:sym typeface="Calibri"/>
              </a:rPr>
              <a:t>CONS:</a:t>
            </a:r>
            <a:r>
              <a:rPr lang="en-US" sz="1800" b="1">
                <a:solidFill>
                  <a:schemeClr val="accent6"/>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
        <p:nvSpPr>
          <p:cNvPr id="326" name="Google Shape;326;p19"/>
          <p:cNvSpPr txBox="1"/>
          <p:nvPr/>
        </p:nvSpPr>
        <p:spPr>
          <a:xfrm>
            <a:off x="1909554" y="4160848"/>
            <a:ext cx="5964546" cy="1015663"/>
          </a:xfrm>
          <a:prstGeom prst="rect">
            <a:avLst/>
          </a:prstGeom>
          <a:solidFill>
            <a:srgbClr val="FDCBCB"/>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Zero-day or unknown attack</a:t>
            </a:r>
            <a:endParaRPr/>
          </a:p>
          <a:p>
            <a:pPr marL="342900" marR="0" lvl="1" indent="-342900" algn="l" rtl="0">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Cannot detect attacks for which it has no signature</a:t>
            </a:r>
            <a:endParaRPr/>
          </a:p>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frequent update  of signatures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20"/>
          <p:cNvPicPr preferRelativeResize="0"/>
          <p:nvPr/>
        </p:nvPicPr>
        <p:blipFill rotWithShape="1">
          <a:blip r:embed="rId3">
            <a:alphaModFix/>
          </a:blip>
          <a:srcRect/>
          <a:stretch/>
        </p:blipFill>
        <p:spPr>
          <a:xfrm>
            <a:off x="4672773" y="1881053"/>
            <a:ext cx="7062942" cy="4234551"/>
          </a:xfrm>
          <a:prstGeom prst="rect">
            <a:avLst/>
          </a:prstGeom>
          <a:noFill/>
          <a:ln>
            <a:noFill/>
          </a:ln>
        </p:spPr>
      </p:pic>
      <p:sp>
        <p:nvSpPr>
          <p:cNvPr id="332" name="Google Shape;332;p20"/>
          <p:cNvSpPr/>
          <p:nvPr/>
        </p:nvSpPr>
        <p:spPr>
          <a:xfrm>
            <a:off x="8279842" y="6359322"/>
            <a:ext cx="3707789"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networkingsphere.com</a:t>
            </a:r>
            <a:endParaRPr/>
          </a:p>
        </p:txBody>
      </p:sp>
      <p:sp>
        <p:nvSpPr>
          <p:cNvPr id="333" name="Google Shape;333;p20"/>
          <p:cNvSpPr/>
          <p:nvPr/>
        </p:nvSpPr>
        <p:spPr>
          <a:xfrm>
            <a:off x="535912" y="1317227"/>
            <a:ext cx="3674923" cy="1323439"/>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484848"/>
                </a:solidFill>
                <a:latin typeface="Calibri"/>
                <a:ea typeface="Calibri"/>
                <a:cs typeface="Calibri"/>
                <a:sym typeface="Calibri"/>
              </a:rPr>
              <a:t>Compares definitions of what is considered </a:t>
            </a:r>
            <a:r>
              <a:rPr lang="en-US" sz="2000" b="1">
                <a:solidFill>
                  <a:schemeClr val="accent6"/>
                </a:solidFill>
                <a:latin typeface="Calibri"/>
                <a:ea typeface="Calibri"/>
                <a:cs typeface="Calibri"/>
                <a:sym typeface="Calibri"/>
              </a:rPr>
              <a:t>normal activity </a:t>
            </a:r>
            <a:r>
              <a:rPr lang="en-US" sz="2000">
                <a:solidFill>
                  <a:srgbClr val="484848"/>
                </a:solidFill>
                <a:latin typeface="Calibri"/>
                <a:ea typeface="Calibri"/>
                <a:cs typeface="Calibri"/>
                <a:sym typeface="Calibri"/>
              </a:rPr>
              <a:t>with </a:t>
            </a:r>
            <a:r>
              <a:rPr lang="en-US" sz="2000" b="1">
                <a:solidFill>
                  <a:srgbClr val="1F3864"/>
                </a:solidFill>
                <a:latin typeface="Calibri"/>
                <a:ea typeface="Calibri"/>
                <a:cs typeface="Calibri"/>
                <a:sym typeface="Calibri"/>
              </a:rPr>
              <a:t>observed events </a:t>
            </a:r>
            <a:r>
              <a:rPr lang="en-US" sz="2000">
                <a:solidFill>
                  <a:srgbClr val="484848"/>
                </a:solidFill>
                <a:latin typeface="Calibri"/>
                <a:ea typeface="Calibri"/>
                <a:cs typeface="Calibri"/>
                <a:sym typeface="Calibri"/>
              </a:rPr>
              <a:t>to identify significant deviations.</a:t>
            </a:r>
            <a:endParaRPr sz="2000">
              <a:solidFill>
                <a:schemeClr val="dk1"/>
              </a:solidFill>
              <a:latin typeface="Calibri"/>
              <a:ea typeface="Calibri"/>
              <a:cs typeface="Calibri"/>
              <a:sym typeface="Calibri"/>
            </a:endParaRPr>
          </a:p>
        </p:txBody>
      </p:sp>
      <p:sp>
        <p:nvSpPr>
          <p:cNvPr id="334" name="Google Shape;334;p20"/>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35" name="Google Shape;335;p20"/>
          <p:cNvGrpSpPr/>
          <p:nvPr/>
        </p:nvGrpSpPr>
        <p:grpSpPr>
          <a:xfrm>
            <a:off x="0" y="-21021"/>
            <a:ext cx="12192000" cy="756744"/>
            <a:chOff x="0" y="-21021"/>
            <a:chExt cx="12192000" cy="756744"/>
          </a:xfrm>
        </p:grpSpPr>
        <p:sp>
          <p:nvSpPr>
            <p:cNvPr id="336" name="Google Shape;336;p20"/>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20"/>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Types of IDS: anomaly-based</a:t>
              </a:r>
              <a:endParaRPr/>
            </a:p>
          </p:txBody>
        </p:sp>
      </p:grpSp>
      <p:pic>
        <p:nvPicPr>
          <p:cNvPr id="338" name="Google Shape;338;p20"/>
          <p:cNvPicPr preferRelativeResize="0"/>
          <p:nvPr/>
        </p:nvPicPr>
        <p:blipFill rotWithShape="1">
          <a:blip r:embed="rId4">
            <a:alphaModFix/>
          </a:blip>
          <a:srcRect l="56310" t="6667" b="49101"/>
          <a:stretch/>
        </p:blipFill>
        <p:spPr>
          <a:xfrm>
            <a:off x="739398" y="3670674"/>
            <a:ext cx="3267949" cy="21774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3"/>
          <p:cNvPicPr preferRelativeResize="0"/>
          <p:nvPr/>
        </p:nvPicPr>
        <p:blipFill rotWithShape="1">
          <a:blip r:embed="rId3">
            <a:alphaModFix/>
          </a:blip>
          <a:srcRect/>
          <a:stretch/>
        </p:blipFill>
        <p:spPr>
          <a:xfrm>
            <a:off x="506995" y="324267"/>
            <a:ext cx="10964512" cy="548805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pSp>
        <p:nvGrpSpPr>
          <p:cNvPr id="343" name="Google Shape;343;p21"/>
          <p:cNvGrpSpPr/>
          <p:nvPr/>
        </p:nvGrpSpPr>
        <p:grpSpPr>
          <a:xfrm>
            <a:off x="0" y="-21021"/>
            <a:ext cx="12192000" cy="756744"/>
            <a:chOff x="0" y="-21021"/>
            <a:chExt cx="12192000" cy="756744"/>
          </a:xfrm>
        </p:grpSpPr>
        <p:sp>
          <p:nvSpPr>
            <p:cNvPr id="344" name="Google Shape;344;p21"/>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21"/>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Types of IDS: anomaly-based</a:t>
              </a:r>
              <a:endParaRPr/>
            </a:p>
          </p:txBody>
        </p:sp>
      </p:grpSp>
      <p:sp>
        <p:nvSpPr>
          <p:cNvPr id="346" name="Google Shape;346;p21"/>
          <p:cNvSpPr txBox="1"/>
          <p:nvPr/>
        </p:nvSpPr>
        <p:spPr>
          <a:xfrm>
            <a:off x="375386" y="972152"/>
            <a:ext cx="11203806" cy="5210657"/>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3200">
                <a:solidFill>
                  <a:schemeClr val="dk1"/>
                </a:solidFill>
                <a:latin typeface="Calibri"/>
                <a:ea typeface="Calibri"/>
                <a:cs typeface="Calibri"/>
                <a:sym typeface="Calibri"/>
              </a:rPr>
              <a:t>Threshold detection</a:t>
            </a:r>
            <a:endParaRPr/>
          </a:p>
          <a:p>
            <a:pPr marL="742950" marR="0" lvl="1" indent="-285750" algn="l"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Checks excessive event occurrences over time</a:t>
            </a:r>
            <a:endParaRPr/>
          </a:p>
          <a:p>
            <a:pPr marL="742950" marR="0" lvl="1" indent="-285750" algn="l" rtl="0">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Compute statistics of certain system/network activities</a:t>
            </a:r>
            <a:endParaRPr/>
          </a:p>
          <a:p>
            <a:pPr marL="742950" marR="0" lvl="1" indent="-285750" algn="l" rtl="0">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Report an alert if statistics outside range</a:t>
            </a:r>
            <a:endParaRPr/>
          </a:p>
          <a:p>
            <a:pPr marL="742950" marR="0" lvl="1" indent="-285750" algn="l" rtl="0">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Example:</a:t>
            </a:r>
            <a:endParaRPr/>
          </a:p>
          <a:p>
            <a:pPr marL="914400" marR="0" lvl="2"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For each user, store daily count of certain activities</a:t>
            </a:r>
            <a:endParaRPr/>
          </a:p>
          <a:p>
            <a:pPr marL="914400" marR="0" lvl="2"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For example, fraction of hours spent reading email</a:t>
            </a:r>
            <a:endParaRPr/>
          </a:p>
          <a:p>
            <a:pPr marL="914400" marR="0" lvl="2"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Maintain list of counts for several days</a:t>
            </a:r>
            <a:endParaRPr/>
          </a:p>
          <a:p>
            <a:pPr marL="914400" marR="0" lvl="2"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Report anomaly if count is outside weighted norm</a:t>
            </a:r>
            <a:endParaRPr/>
          </a:p>
          <a:p>
            <a:pPr marL="0" marR="0" lvl="0" indent="0" algn="l" rtl="0">
              <a:lnSpc>
                <a:spcPct val="90000"/>
              </a:lnSpc>
              <a:spcBef>
                <a:spcPts val="0"/>
              </a:spcBef>
              <a:spcAft>
                <a:spcPts val="0"/>
              </a:spcAft>
              <a:buNone/>
            </a:pPr>
            <a:r>
              <a:rPr lang="en-US" sz="2800">
                <a:solidFill>
                  <a:schemeClr val="dk1"/>
                </a:solidFill>
                <a:latin typeface="Calibri"/>
                <a:ea typeface="Calibri"/>
                <a:cs typeface="Calibri"/>
                <a:sym typeface="Calibri"/>
              </a:rPr>
              <a:t>Profile based</a:t>
            </a:r>
            <a:endParaRPr/>
          </a:p>
          <a:p>
            <a:pPr marL="742950" marR="0" lvl="1" indent="-285750" algn="l" rtl="0">
              <a:lnSpc>
                <a:spcPct val="9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Characterize past behavior of users and  groups</a:t>
            </a:r>
            <a:endParaRPr/>
          </a:p>
          <a:p>
            <a:pPr marL="742950" marR="0" lvl="1" indent="-285750" algn="l" rtl="0">
              <a:lnSpc>
                <a:spcPct val="9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Then, detect significant deviations</a:t>
            </a:r>
            <a:endParaRPr/>
          </a:p>
          <a:p>
            <a:pPr marL="742950" marR="0" lvl="1"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Build it manually (this is hard)</a:t>
            </a:r>
            <a:endParaRPr/>
          </a:p>
          <a:p>
            <a:pPr marL="742950" marR="0" lvl="1"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Analysis method (mean and standard deviation, multivariate, etc.) require machine learning and data mining techniques</a:t>
            </a:r>
            <a:endParaRPr/>
          </a:p>
          <a:p>
            <a:pPr marL="742950" marR="0" lvl="1" indent="-171450" algn="l" rtl="0">
              <a:lnSpc>
                <a:spcPct val="90000"/>
              </a:lnSpc>
              <a:spcBef>
                <a:spcPts val="0"/>
              </a:spcBef>
              <a:spcAft>
                <a:spcPts val="0"/>
              </a:spcAft>
              <a:buClr>
                <a:schemeClr val="dk1"/>
              </a:buClr>
              <a:buSzPts val="1800"/>
              <a:buFont typeface="Noto Sans Symbols"/>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2"/>
          <p:cNvSpPr/>
          <p:nvPr/>
        </p:nvSpPr>
        <p:spPr>
          <a:xfrm>
            <a:off x="8279842" y="6359322"/>
            <a:ext cx="3707789"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networkingsphere.com</a:t>
            </a:r>
            <a:endParaRPr/>
          </a:p>
        </p:txBody>
      </p:sp>
      <p:sp>
        <p:nvSpPr>
          <p:cNvPr id="352" name="Google Shape;352;p22"/>
          <p:cNvSpPr txBox="1"/>
          <p:nvPr/>
        </p:nvSpPr>
        <p:spPr>
          <a:xfrm>
            <a:off x="1668334" y="1228949"/>
            <a:ext cx="4987105" cy="400110"/>
          </a:xfrm>
          <a:prstGeom prst="rect">
            <a:avLst/>
          </a:prstGeom>
          <a:solidFill>
            <a:srgbClr val="E1EFD8"/>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Zero-day attack detection </a:t>
            </a:r>
            <a:endParaRPr/>
          </a:p>
        </p:txBody>
      </p:sp>
      <p:sp>
        <p:nvSpPr>
          <p:cNvPr id="353" name="Google Shape;353;p22"/>
          <p:cNvSpPr txBox="1"/>
          <p:nvPr/>
        </p:nvSpPr>
        <p:spPr>
          <a:xfrm>
            <a:off x="1668334" y="3429000"/>
            <a:ext cx="6418560" cy="1384995"/>
          </a:xfrm>
          <a:prstGeom prst="rect">
            <a:avLst/>
          </a:prstGeom>
          <a:solidFill>
            <a:srgbClr val="FDCBCB"/>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High FPR (False Positive Rate)</a:t>
            </a:r>
            <a:endParaRPr/>
          </a:p>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Greater complexity </a:t>
            </a:r>
            <a:endParaRPr/>
          </a:p>
          <a:p>
            <a:pPr marL="342900" marR="0" lvl="0" indent="-342900" algn="l" rtl="0">
              <a:spcBef>
                <a:spcPts val="0"/>
              </a:spcBef>
              <a:spcAft>
                <a:spcPts val="0"/>
              </a:spcAft>
              <a:buClr>
                <a:srgbClr val="555555"/>
              </a:buClr>
              <a:buSzPts val="2000"/>
              <a:buFont typeface="Arial"/>
              <a:buChar char="•"/>
            </a:pPr>
            <a:r>
              <a:rPr lang="en-US" sz="2000" b="1">
                <a:solidFill>
                  <a:srgbClr val="555555"/>
                </a:solidFill>
                <a:latin typeface="Calibri"/>
                <a:ea typeface="Calibri"/>
                <a:cs typeface="Calibri"/>
                <a:sym typeface="Calibri"/>
              </a:rPr>
              <a:t>slower, more resource intensive</a:t>
            </a:r>
            <a:endParaRPr sz="2000" b="1">
              <a:solidFill>
                <a:srgbClr val="555555"/>
              </a:solidFill>
              <a:latin typeface="Calibri"/>
              <a:ea typeface="Calibri"/>
              <a:cs typeface="Calibri"/>
              <a:sym typeface="Calibri"/>
            </a:endParaRPr>
          </a:p>
          <a:p>
            <a:pPr marL="342900" marR="0" lvl="0" indent="-190500" algn="l" rtl="0">
              <a:spcBef>
                <a:spcPts val="0"/>
              </a:spcBef>
              <a:spcAft>
                <a:spcPts val="0"/>
              </a:spcAft>
              <a:buClr>
                <a:srgbClr val="555555"/>
              </a:buClr>
              <a:buSzPts val="2400"/>
              <a:buFont typeface="Arial"/>
              <a:buNone/>
            </a:pPr>
            <a:endParaRPr sz="2400" b="1">
              <a:solidFill>
                <a:srgbClr val="555555"/>
              </a:solidFill>
              <a:latin typeface="Helvetica Neue"/>
              <a:ea typeface="Helvetica Neue"/>
              <a:cs typeface="Helvetica Neue"/>
              <a:sym typeface="Helvetica Neue"/>
            </a:endParaRPr>
          </a:p>
        </p:txBody>
      </p:sp>
      <p:sp>
        <p:nvSpPr>
          <p:cNvPr id="354" name="Google Shape;354;p22"/>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55" name="Google Shape;355;p22"/>
          <p:cNvGrpSpPr/>
          <p:nvPr/>
        </p:nvGrpSpPr>
        <p:grpSpPr>
          <a:xfrm>
            <a:off x="0" y="-21021"/>
            <a:ext cx="12192000" cy="756744"/>
            <a:chOff x="0" y="-21021"/>
            <a:chExt cx="12192000" cy="756744"/>
          </a:xfrm>
        </p:grpSpPr>
        <p:sp>
          <p:nvSpPr>
            <p:cNvPr id="356" name="Google Shape;356;p22"/>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22"/>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Types of IDS: anomaly-based</a:t>
              </a:r>
              <a:endParaRPr/>
            </a:p>
          </p:txBody>
        </p:sp>
      </p:grpSp>
      <p:sp>
        <p:nvSpPr>
          <p:cNvPr id="358" name="Google Shape;358;p22"/>
          <p:cNvSpPr/>
          <p:nvPr/>
        </p:nvSpPr>
        <p:spPr>
          <a:xfrm>
            <a:off x="192438" y="1105839"/>
            <a:ext cx="15673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accent6"/>
                </a:solidFill>
                <a:latin typeface="Calibri"/>
                <a:ea typeface="Calibri"/>
                <a:cs typeface="Calibri"/>
                <a:sym typeface="Calibri"/>
              </a:rPr>
              <a:t>PROS: </a:t>
            </a:r>
            <a:endParaRPr sz="3200">
              <a:solidFill>
                <a:schemeClr val="dk1"/>
              </a:solidFill>
              <a:latin typeface="Calibri"/>
              <a:ea typeface="Calibri"/>
              <a:cs typeface="Calibri"/>
              <a:sym typeface="Calibri"/>
            </a:endParaRPr>
          </a:p>
        </p:txBody>
      </p:sp>
      <p:sp>
        <p:nvSpPr>
          <p:cNvPr id="359" name="Google Shape;359;p22"/>
          <p:cNvSpPr/>
          <p:nvPr/>
        </p:nvSpPr>
        <p:spPr>
          <a:xfrm>
            <a:off x="192438" y="3312814"/>
            <a:ext cx="15673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0000"/>
                </a:solidFill>
                <a:latin typeface="Calibri"/>
                <a:ea typeface="Calibri"/>
                <a:cs typeface="Calibri"/>
                <a:sym typeface="Calibri"/>
              </a:rPr>
              <a:t>CONS:</a:t>
            </a:r>
            <a:r>
              <a:rPr lang="en-US" sz="1800" b="1">
                <a:solidFill>
                  <a:schemeClr val="accent6"/>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364" name="Google Shape;364;p23"/>
          <p:cNvGrpSpPr/>
          <p:nvPr/>
        </p:nvGrpSpPr>
        <p:grpSpPr>
          <a:xfrm>
            <a:off x="67377" y="94482"/>
            <a:ext cx="12192000" cy="756744"/>
            <a:chOff x="0" y="-21021"/>
            <a:chExt cx="12192000" cy="756744"/>
          </a:xfrm>
        </p:grpSpPr>
        <p:sp>
          <p:nvSpPr>
            <p:cNvPr id="365" name="Google Shape;365;p23"/>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23"/>
            <p:cNvSpPr/>
            <p:nvPr/>
          </p:nvSpPr>
          <p:spPr>
            <a:xfrm>
              <a:off x="0" y="-21021"/>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IDS Performance metrics </a:t>
              </a:r>
              <a:endParaRPr/>
            </a:p>
          </p:txBody>
        </p:sp>
      </p:grpSp>
      <p:sp>
        <p:nvSpPr>
          <p:cNvPr id="367" name="Google Shape;367;p23"/>
          <p:cNvSpPr txBox="1"/>
          <p:nvPr/>
        </p:nvSpPr>
        <p:spPr>
          <a:xfrm>
            <a:off x="644892" y="1087655"/>
            <a:ext cx="10847672" cy="5539786"/>
          </a:xfrm>
          <a:prstGeom prst="rect">
            <a:avLst/>
          </a:prstGeom>
          <a:blipFill rotWithShape="1">
            <a:blip r:embed="rId3">
              <a:alphaModFix/>
            </a:blip>
            <a:stretch>
              <a:fillRect l="-505" t="-548" r="-44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372" name="Google Shape;372;p24"/>
          <p:cNvGrpSpPr/>
          <p:nvPr/>
        </p:nvGrpSpPr>
        <p:grpSpPr>
          <a:xfrm>
            <a:off x="0" y="-21021"/>
            <a:ext cx="12192000" cy="756744"/>
            <a:chOff x="0" y="-21021"/>
            <a:chExt cx="12192000" cy="756744"/>
          </a:xfrm>
        </p:grpSpPr>
        <p:sp>
          <p:nvSpPr>
            <p:cNvPr id="373" name="Google Shape;373;p24"/>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24"/>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Dataset Description</a:t>
              </a:r>
              <a:endParaRPr/>
            </a:p>
          </p:txBody>
        </p:sp>
      </p:grpSp>
      <p:pic>
        <p:nvPicPr>
          <p:cNvPr id="375" name="Google Shape;375;p24"/>
          <p:cNvPicPr preferRelativeResize="0"/>
          <p:nvPr/>
        </p:nvPicPr>
        <p:blipFill rotWithShape="1">
          <a:blip r:embed="rId3">
            <a:alphaModFix/>
          </a:blip>
          <a:srcRect/>
          <a:stretch/>
        </p:blipFill>
        <p:spPr>
          <a:xfrm>
            <a:off x="5535561" y="820362"/>
            <a:ext cx="6210915" cy="1836476"/>
          </a:xfrm>
          <a:prstGeom prst="rect">
            <a:avLst/>
          </a:prstGeom>
          <a:noFill/>
          <a:ln>
            <a:noFill/>
          </a:ln>
        </p:spPr>
      </p:pic>
      <p:pic>
        <p:nvPicPr>
          <p:cNvPr id="376" name="Google Shape;376;p24"/>
          <p:cNvPicPr preferRelativeResize="0"/>
          <p:nvPr/>
        </p:nvPicPr>
        <p:blipFill rotWithShape="1">
          <a:blip r:embed="rId4">
            <a:alphaModFix/>
          </a:blip>
          <a:srcRect/>
          <a:stretch/>
        </p:blipFill>
        <p:spPr>
          <a:xfrm>
            <a:off x="445523" y="1198781"/>
            <a:ext cx="4164691" cy="3491173"/>
          </a:xfrm>
          <a:prstGeom prst="rect">
            <a:avLst/>
          </a:prstGeom>
          <a:noFill/>
          <a:ln>
            <a:noFill/>
          </a:ln>
        </p:spPr>
      </p:pic>
      <p:pic>
        <p:nvPicPr>
          <p:cNvPr id="377" name="Google Shape;377;p24"/>
          <p:cNvPicPr preferRelativeResize="0"/>
          <p:nvPr/>
        </p:nvPicPr>
        <p:blipFill rotWithShape="1">
          <a:blip r:embed="rId5">
            <a:alphaModFix/>
          </a:blip>
          <a:srcRect/>
          <a:stretch/>
        </p:blipFill>
        <p:spPr>
          <a:xfrm>
            <a:off x="5535562" y="3528569"/>
            <a:ext cx="6210915" cy="1997754"/>
          </a:xfrm>
          <a:prstGeom prst="rect">
            <a:avLst/>
          </a:prstGeom>
          <a:noFill/>
          <a:ln>
            <a:noFill/>
          </a:ln>
        </p:spPr>
      </p:pic>
      <p:sp>
        <p:nvSpPr>
          <p:cNvPr id="378" name="Google Shape;378;p24"/>
          <p:cNvSpPr/>
          <p:nvPr/>
        </p:nvSpPr>
        <p:spPr>
          <a:xfrm>
            <a:off x="5887101" y="5272032"/>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 2015, Kolias et al. </a:t>
            </a:r>
            <a:r>
              <a:rPr lang="en-US" sz="1800">
                <a:solidFill>
                  <a:schemeClr val="dk1"/>
                </a:solidFill>
                <a:latin typeface="Calibri"/>
                <a:ea typeface="Calibri"/>
                <a:cs typeface="Calibri"/>
                <a:sym typeface="Calibri"/>
              </a:rPr>
              <a:t>created a dataset named AWID (Aegean WiFi Intrusion Dataset) which contain real traces of both normal and intrusion activities of a </a:t>
            </a:r>
            <a:r>
              <a:rPr lang="en-US" sz="1800" b="1">
                <a:solidFill>
                  <a:schemeClr val="dk1"/>
                </a:solidFill>
                <a:latin typeface="Calibri"/>
                <a:ea typeface="Calibri"/>
                <a:cs typeface="Calibri"/>
                <a:sym typeface="Calibri"/>
              </a:rPr>
              <a:t>802.11 Wi-Fi network.</a:t>
            </a:r>
            <a:endParaRPr sz="1800" b="1">
              <a:solidFill>
                <a:schemeClr val="dk1"/>
              </a:solidFill>
              <a:latin typeface="Calibri"/>
              <a:ea typeface="Calibri"/>
              <a:cs typeface="Calibri"/>
              <a:sym typeface="Calibri"/>
            </a:endParaRPr>
          </a:p>
        </p:txBody>
      </p:sp>
      <p:sp>
        <p:nvSpPr>
          <p:cNvPr id="379" name="Google Shape;379;p24"/>
          <p:cNvSpPr/>
          <p:nvPr/>
        </p:nvSpPr>
        <p:spPr>
          <a:xfrm>
            <a:off x="556657" y="4926158"/>
            <a:ext cx="486020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In 2015, Moustafa and Slay</a:t>
            </a:r>
            <a:r>
              <a:rPr lang="en-US" sz="1800">
                <a:solidFill>
                  <a:schemeClr val="dk1"/>
                </a:solidFill>
                <a:latin typeface="Calibri"/>
                <a:ea typeface="Calibri"/>
                <a:cs typeface="Calibri"/>
                <a:sym typeface="Calibri"/>
              </a:rPr>
              <a:t> created a dataset called </a:t>
            </a:r>
            <a:r>
              <a:rPr lang="en-US" sz="1800" b="1">
                <a:solidFill>
                  <a:schemeClr val="dk1"/>
                </a:solidFill>
                <a:latin typeface="Calibri"/>
                <a:ea typeface="Calibri"/>
                <a:cs typeface="Calibri"/>
                <a:sym typeface="Calibri"/>
              </a:rPr>
              <a:t>UNSW-NB15 dataset </a:t>
            </a:r>
            <a:r>
              <a:rPr lang="en-US" sz="1800">
                <a:solidFill>
                  <a:schemeClr val="dk1"/>
                </a:solidFill>
                <a:latin typeface="Calibri"/>
                <a:ea typeface="Calibri"/>
                <a:cs typeface="Calibri"/>
                <a:sym typeface="Calibri"/>
              </a:rPr>
              <a:t>for research purposes. This dataset contains normal and malicious activities of modern network traffic.</a:t>
            </a:r>
            <a:endParaRPr sz="1800">
              <a:solidFill>
                <a:schemeClr val="dk1"/>
              </a:solidFill>
              <a:latin typeface="Calibri"/>
              <a:ea typeface="Calibri"/>
              <a:cs typeface="Calibri"/>
              <a:sym typeface="Calibri"/>
            </a:endParaRPr>
          </a:p>
        </p:txBody>
      </p:sp>
      <p:sp>
        <p:nvSpPr>
          <p:cNvPr id="380" name="Google Shape;380;p24"/>
          <p:cNvSpPr/>
          <p:nvPr/>
        </p:nvSpPr>
        <p:spPr>
          <a:xfrm>
            <a:off x="5535561" y="2621203"/>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The NSL-KDD data set is the refined version of the </a:t>
            </a:r>
            <a:r>
              <a:rPr lang="en-US" sz="1800" b="1">
                <a:solidFill>
                  <a:schemeClr val="dk1"/>
                </a:solidFill>
                <a:latin typeface="Arial"/>
                <a:ea typeface="Arial"/>
                <a:cs typeface="Arial"/>
                <a:sym typeface="Arial"/>
              </a:rPr>
              <a:t>KDD cup99</a:t>
            </a:r>
            <a:r>
              <a:rPr lang="en-US" sz="1800">
                <a:solidFill>
                  <a:schemeClr val="dk1"/>
                </a:solidFill>
                <a:latin typeface="Arial"/>
                <a:ea typeface="Arial"/>
                <a:cs typeface="Arial"/>
                <a:sym typeface="Arial"/>
              </a:rPr>
              <a:t> </a:t>
            </a:r>
            <a:r>
              <a:rPr lang="en-US" sz="1800" b="1">
                <a:solidFill>
                  <a:schemeClr val="dk1"/>
                </a:solidFill>
                <a:latin typeface="Arial"/>
                <a:ea typeface="Arial"/>
                <a:cs typeface="Arial"/>
                <a:sym typeface="Arial"/>
              </a:rPr>
              <a:t>data set.</a:t>
            </a:r>
            <a:r>
              <a:rPr lang="en-US" sz="1800">
                <a:solidFill>
                  <a:schemeClr val="dk1"/>
                </a:solidFill>
                <a:latin typeface="Arial"/>
                <a:ea typeface="Arial"/>
                <a:cs typeface="Arial"/>
                <a:sym typeface="Arial"/>
              </a:rPr>
              <a:t>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graphicFrame>
        <p:nvGraphicFramePr>
          <p:cNvPr id="385" name="Google Shape;385;p25"/>
          <p:cNvGraphicFramePr/>
          <p:nvPr/>
        </p:nvGraphicFramePr>
        <p:xfrm>
          <a:off x="167472" y="806309"/>
          <a:ext cx="11857050" cy="5245410"/>
        </p:xfrm>
        <a:graphic>
          <a:graphicData uri="http://schemas.openxmlformats.org/drawingml/2006/table">
            <a:tbl>
              <a:tblPr firstRow="1" bandRow="1">
                <a:noFill/>
                <a:tableStyleId>{C2C27B75-F73B-48F3-BD02-2C0F6E57645D}</a:tableStyleId>
              </a:tblPr>
              <a:tblGrid>
                <a:gridCol w="1386675">
                  <a:extLst>
                    <a:ext uri="{9D8B030D-6E8A-4147-A177-3AD203B41FA5}">
                      <a16:colId xmlns:a16="http://schemas.microsoft.com/office/drawing/2014/main" val="20000"/>
                    </a:ext>
                  </a:extLst>
                </a:gridCol>
                <a:gridCol w="6792675">
                  <a:extLst>
                    <a:ext uri="{9D8B030D-6E8A-4147-A177-3AD203B41FA5}">
                      <a16:colId xmlns:a16="http://schemas.microsoft.com/office/drawing/2014/main" val="20001"/>
                    </a:ext>
                  </a:extLst>
                </a:gridCol>
                <a:gridCol w="3677700">
                  <a:extLst>
                    <a:ext uri="{9D8B030D-6E8A-4147-A177-3AD203B41FA5}">
                      <a16:colId xmlns:a16="http://schemas.microsoft.com/office/drawing/2014/main" val="20002"/>
                    </a:ext>
                  </a:extLst>
                </a:gridCol>
              </a:tblGrid>
              <a:tr h="364825">
                <a:tc>
                  <a:txBody>
                    <a:bodyPr/>
                    <a:lstStyle/>
                    <a:p>
                      <a:pPr marL="0" marR="0" lvl="0" indent="0" algn="l" rtl="0">
                        <a:spcBef>
                          <a:spcPts val="0"/>
                        </a:spcBef>
                        <a:spcAft>
                          <a:spcPts val="0"/>
                        </a:spcAft>
                        <a:buNone/>
                      </a:pPr>
                      <a:r>
                        <a:rPr lang="en-US" sz="1800" u="none" strike="noStrike" cap="none"/>
                        <a:t>Attack Type</a:t>
                      </a:r>
                      <a:endParaRPr sz="1800">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a:t>Attack Description </a:t>
                      </a:r>
                      <a:endParaRPr sz="2000">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a:t>Subclass</a:t>
                      </a:r>
                      <a:endParaRPr sz="2000" b="1">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175575">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DOS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Calibri"/>
                        <a:buNone/>
                      </a:pPr>
                      <a:r>
                        <a:rPr lang="en-US" sz="2000"/>
                        <a:t>system is flooded with connection requests that it doesn’t have sufficient buffer to take actual authentic requests. e.g. Syn flood</a:t>
                      </a:r>
                      <a:endParaRPr sz="20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Neptune, Smurf, Pod, Teardrop, Landback, Teardrop, Mailbomb, Processtable, Udpstorm, Apache2, Worm</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296125">
                <a:tc>
                  <a:txBody>
                    <a:bodyPr/>
                    <a:lstStyle/>
                    <a:p>
                      <a:pPr marL="0" marR="0" lvl="0" indent="0" algn="l"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PROBE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attacker claims to avoid the security controls of a network and gather possible information under this context. e.g. Port scanning.</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Portsweep, IPSweep, Nmap, Satan, Mscan, Saint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175575">
                <a:tc>
                  <a:txBody>
                    <a:bodyPr/>
                    <a:lstStyle/>
                    <a:p>
                      <a:pPr marL="0" marR="0" lvl="0" indent="0" algn="l"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U2R</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attacker tries to gain access to the root privileges of the system by various means.</a:t>
                      </a:r>
                      <a:endParaRPr/>
                    </a:p>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BufferOverflow, LoadModule,Perl, Rootkit, Sqlattack, Xterm, Ps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1175575">
                <a:tc>
                  <a:txBody>
                    <a:bodyPr/>
                    <a:lstStyle/>
                    <a:p>
                      <a:pPr marL="0" marR="0" lvl="0" indent="0" algn="l"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R2L</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b="0" i="0">
                          <a:solidFill>
                            <a:schemeClr val="dk1"/>
                          </a:solidFill>
                          <a:latin typeface="Calibri"/>
                          <a:ea typeface="Calibri"/>
                          <a:cs typeface="Calibri"/>
                          <a:sym typeface="Calibri"/>
                        </a:rPr>
                        <a:t>intruder has the right to send packets into network. This is used to manipulate and gain access. e.g. Guessing password.</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Guesspassword, Ftpwrite, Imap, Phf, Multihop, Warezmaster, Xlock, Xsnoop, Snmpguess, Snmpgetattack, Httptunnel, Sendmail, Named</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386" name="Google Shape;386;p25"/>
          <p:cNvGrpSpPr/>
          <p:nvPr/>
        </p:nvGrpSpPr>
        <p:grpSpPr>
          <a:xfrm>
            <a:off x="0" y="-21021"/>
            <a:ext cx="12192000" cy="756744"/>
            <a:chOff x="0" y="-21021"/>
            <a:chExt cx="12192000" cy="756744"/>
          </a:xfrm>
        </p:grpSpPr>
        <p:sp>
          <p:nvSpPr>
            <p:cNvPr id="387" name="Google Shape;387;p25"/>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8" name="Google Shape;388;p25"/>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Dataset Description: NSL-KDD</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graphicFrame>
        <p:nvGraphicFramePr>
          <p:cNvPr id="393" name="Google Shape;393;p26"/>
          <p:cNvGraphicFramePr/>
          <p:nvPr/>
        </p:nvGraphicFramePr>
        <p:xfrm>
          <a:off x="625265" y="794394"/>
          <a:ext cx="11251750" cy="5419120"/>
        </p:xfrm>
        <a:graphic>
          <a:graphicData uri="http://schemas.openxmlformats.org/drawingml/2006/table">
            <a:tbl>
              <a:tblPr firstRow="1" bandRow="1">
                <a:noFill/>
                <a:tableStyleId>{5E20E505-0727-41AB-BB9C-91A1532287DF}</a:tableStyleId>
              </a:tblPr>
              <a:tblGrid>
                <a:gridCol w="1809525">
                  <a:extLst>
                    <a:ext uri="{9D8B030D-6E8A-4147-A177-3AD203B41FA5}">
                      <a16:colId xmlns:a16="http://schemas.microsoft.com/office/drawing/2014/main" val="20000"/>
                    </a:ext>
                  </a:extLst>
                </a:gridCol>
                <a:gridCol w="9442225">
                  <a:extLst>
                    <a:ext uri="{9D8B030D-6E8A-4147-A177-3AD203B41FA5}">
                      <a16:colId xmlns:a16="http://schemas.microsoft.com/office/drawing/2014/main" val="20001"/>
                    </a:ext>
                  </a:extLst>
                </a:gridCol>
              </a:tblGrid>
              <a:tr h="508725">
                <a:tc>
                  <a:txBody>
                    <a:bodyPr/>
                    <a:lstStyle/>
                    <a:p>
                      <a:pPr marL="0" marR="0" lvl="0" indent="0" algn="l" rtl="0">
                        <a:spcBef>
                          <a:spcPts val="0"/>
                        </a:spcBef>
                        <a:spcAft>
                          <a:spcPts val="0"/>
                        </a:spcAft>
                        <a:buNone/>
                      </a:pPr>
                      <a:r>
                        <a:rPr lang="en-US" sz="1800"/>
                        <a:t>Attack Type</a:t>
                      </a:r>
                      <a:endParaRPr sz="1800">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t>Attack Description </a:t>
                      </a:r>
                      <a:endParaRPr sz="1800">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18775">
                <a:tc>
                  <a:txBody>
                    <a:bodyPr/>
                    <a:lstStyle/>
                    <a:p>
                      <a:pPr marL="0" marR="0" lvl="0" indent="0" algn="l" rtl="0">
                        <a:spcBef>
                          <a:spcPts val="0"/>
                        </a:spcBef>
                        <a:spcAft>
                          <a:spcPts val="0"/>
                        </a:spcAft>
                        <a:buNone/>
                      </a:pPr>
                      <a:r>
                        <a:rPr lang="en-US" sz="1400" b="1">
                          <a:solidFill>
                            <a:schemeClr val="dk1"/>
                          </a:solidFill>
                          <a:latin typeface="Century Gothic"/>
                          <a:ea typeface="Century Gothic"/>
                          <a:cs typeface="Century Gothic"/>
                          <a:sym typeface="Century Gothic"/>
                        </a:rPr>
                        <a:t>FUZZERS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a:t>Attempting to cause a program or network suspended by feeding it the randomly generated data</a:t>
                      </a:r>
                      <a:endParaRPr sz="16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18775">
                <a:tc>
                  <a:txBody>
                    <a:bodyPr/>
                    <a:lstStyle/>
                    <a:p>
                      <a:pPr marL="0" marR="0" lvl="0" indent="0" algn="l" rtl="0">
                        <a:spcBef>
                          <a:spcPts val="0"/>
                        </a:spcBef>
                        <a:spcAft>
                          <a:spcPts val="0"/>
                        </a:spcAft>
                        <a:buNone/>
                      </a:pPr>
                      <a:r>
                        <a:rPr lang="en-US" sz="1400" b="1">
                          <a:solidFill>
                            <a:schemeClr val="dk1"/>
                          </a:solidFill>
                          <a:latin typeface="Century Gothic"/>
                          <a:ea typeface="Century Gothic"/>
                          <a:cs typeface="Century Gothic"/>
                          <a:sym typeface="Century Gothic"/>
                        </a:rPr>
                        <a:t>Analysis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a:t>It contains different attacks of port scan, spam and html files penetrations. </a:t>
                      </a:r>
                      <a:endParaRPr sz="16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18775">
                <a:tc>
                  <a:txBody>
                    <a:bodyPr/>
                    <a:lstStyle/>
                    <a:p>
                      <a:pPr marL="0" marR="0" lvl="0" indent="0" algn="l" rtl="0">
                        <a:spcBef>
                          <a:spcPts val="0"/>
                        </a:spcBef>
                        <a:spcAft>
                          <a:spcPts val="0"/>
                        </a:spcAft>
                        <a:buNone/>
                      </a:pPr>
                      <a:r>
                        <a:rPr lang="en-US" sz="1400" b="1">
                          <a:solidFill>
                            <a:schemeClr val="dk1"/>
                          </a:solidFill>
                          <a:latin typeface="Century Gothic"/>
                          <a:ea typeface="Century Gothic"/>
                          <a:cs typeface="Century Gothic"/>
                          <a:sym typeface="Century Gothic"/>
                        </a:rPr>
                        <a:t>Backdoor</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a:t>A technique in which a system security mechanism is bypassed stealthily to access a computer or its data.</a:t>
                      </a:r>
                      <a:endParaRPr sz="16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18775">
                <a:tc>
                  <a:txBody>
                    <a:bodyPr/>
                    <a:lstStyle/>
                    <a:p>
                      <a:pPr marL="0" marR="0" lvl="0" indent="0" algn="l" rtl="0">
                        <a:spcBef>
                          <a:spcPts val="0"/>
                        </a:spcBef>
                        <a:spcAft>
                          <a:spcPts val="0"/>
                        </a:spcAft>
                        <a:buNone/>
                      </a:pPr>
                      <a:r>
                        <a:rPr lang="en-US" sz="1400" b="1">
                          <a:solidFill>
                            <a:schemeClr val="dk1"/>
                          </a:solidFill>
                          <a:latin typeface="Century Gothic"/>
                          <a:ea typeface="Century Gothic"/>
                          <a:cs typeface="Century Gothic"/>
                          <a:sym typeface="Century Gothic"/>
                        </a:rPr>
                        <a:t>DoS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a:t>A malicious attempt to make a server or a network resource unavailable to users, usually by temporarily interrupting or suspending the services of a host connected to the Internet</a:t>
                      </a:r>
                      <a:endParaRPr sz="16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18775">
                <a:tc>
                  <a:txBody>
                    <a:bodyPr/>
                    <a:lstStyle/>
                    <a:p>
                      <a:pPr marL="0" marR="0" lvl="0" indent="0" algn="l" rtl="0">
                        <a:spcBef>
                          <a:spcPts val="0"/>
                        </a:spcBef>
                        <a:spcAft>
                          <a:spcPts val="0"/>
                        </a:spcAft>
                        <a:buNone/>
                      </a:pPr>
                      <a:r>
                        <a:rPr lang="en-US" sz="1400" b="1">
                          <a:solidFill>
                            <a:schemeClr val="dk1"/>
                          </a:solidFill>
                          <a:latin typeface="Century Gothic"/>
                          <a:ea typeface="Century Gothic"/>
                          <a:cs typeface="Century Gothic"/>
                          <a:sym typeface="Century Gothic"/>
                        </a:rPr>
                        <a:t>Exploit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a:t>The attacker knows of a security problem within an operating system or a piece of software and leverages that knowledge by exploiting the vulnerability </a:t>
                      </a:r>
                      <a:endParaRPr sz="16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18775">
                <a:tc>
                  <a:txBody>
                    <a:bodyPr/>
                    <a:lstStyle/>
                    <a:p>
                      <a:pPr marL="0" marR="0" lvl="0" indent="0" algn="l" rtl="0">
                        <a:lnSpc>
                          <a:spcPct val="100000"/>
                        </a:lnSpc>
                        <a:spcBef>
                          <a:spcPts val="0"/>
                        </a:spcBef>
                        <a:spcAft>
                          <a:spcPts val="0"/>
                        </a:spcAft>
                        <a:buClr>
                          <a:schemeClr val="dk1"/>
                        </a:buClr>
                        <a:buSzPts val="1400"/>
                        <a:buFont typeface="Century Gothic"/>
                        <a:buNone/>
                      </a:pPr>
                      <a:r>
                        <a:rPr lang="en-US" sz="1400" b="1" i="0" u="none" strike="noStrike" cap="none">
                          <a:solidFill>
                            <a:schemeClr val="dk1"/>
                          </a:solidFill>
                          <a:latin typeface="Century Gothic"/>
                          <a:ea typeface="Century Gothic"/>
                          <a:cs typeface="Century Gothic"/>
                          <a:sym typeface="Century Gothic"/>
                        </a:rPr>
                        <a:t>Generic</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A technique works against all block ciphers (with a given block and key size), without consideration about the structure of the block-cipher. </a:t>
                      </a:r>
                      <a:endParaRPr sz="1600">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518775">
                <a:tc>
                  <a:txBody>
                    <a:bodyPr/>
                    <a:lstStyle/>
                    <a:p>
                      <a:pPr marL="0" marR="0" lvl="0" indent="0" algn="l" rtl="0">
                        <a:lnSpc>
                          <a:spcPct val="100000"/>
                        </a:lnSpc>
                        <a:spcBef>
                          <a:spcPts val="0"/>
                        </a:spcBef>
                        <a:spcAft>
                          <a:spcPts val="0"/>
                        </a:spcAft>
                        <a:buClr>
                          <a:schemeClr val="dk1"/>
                        </a:buClr>
                        <a:buSzPts val="1400"/>
                        <a:buFont typeface="Century Gothic"/>
                        <a:buNone/>
                      </a:pPr>
                      <a:r>
                        <a:rPr lang="en-US" sz="1400" b="1" i="0" u="none" strike="noStrike" cap="none">
                          <a:solidFill>
                            <a:schemeClr val="dk1"/>
                          </a:solidFill>
                          <a:latin typeface="Century Gothic"/>
                          <a:ea typeface="Century Gothic"/>
                          <a:cs typeface="Century Gothic"/>
                          <a:sym typeface="Century Gothic"/>
                        </a:rPr>
                        <a:t>Reconnaissance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a:t>Contains all Strikes that can simulate attacks that gather information.</a:t>
                      </a:r>
                      <a:endParaRPr sz="16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518775">
                <a:tc>
                  <a:txBody>
                    <a:bodyPr/>
                    <a:lstStyle/>
                    <a:p>
                      <a:pPr marL="0" marR="0" lvl="0" indent="0" algn="l" rtl="0">
                        <a:lnSpc>
                          <a:spcPct val="100000"/>
                        </a:lnSpc>
                        <a:spcBef>
                          <a:spcPts val="0"/>
                        </a:spcBef>
                        <a:spcAft>
                          <a:spcPts val="0"/>
                        </a:spcAft>
                        <a:buClr>
                          <a:schemeClr val="dk1"/>
                        </a:buClr>
                        <a:buSzPts val="1400"/>
                        <a:buFont typeface="Century Gothic"/>
                        <a:buNone/>
                      </a:pPr>
                      <a:r>
                        <a:rPr lang="en-US" sz="1400" b="1" i="0" u="none" strike="noStrike" cap="none">
                          <a:solidFill>
                            <a:schemeClr val="dk1"/>
                          </a:solidFill>
                          <a:latin typeface="Century Gothic"/>
                          <a:ea typeface="Century Gothic"/>
                          <a:cs typeface="Century Gothic"/>
                          <a:sym typeface="Century Gothic"/>
                        </a:rPr>
                        <a:t>Shellcode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a:t>A small piece of code used as the payload in the exploitation of software vulnerability.</a:t>
                      </a:r>
                      <a:endParaRPr sz="16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518775">
                <a:tc>
                  <a:txBody>
                    <a:bodyPr/>
                    <a:lstStyle/>
                    <a:p>
                      <a:pPr marL="0" marR="0" lvl="0" indent="0" algn="l" rtl="0">
                        <a:lnSpc>
                          <a:spcPct val="100000"/>
                        </a:lnSpc>
                        <a:spcBef>
                          <a:spcPts val="0"/>
                        </a:spcBef>
                        <a:spcAft>
                          <a:spcPts val="0"/>
                        </a:spcAft>
                        <a:buClr>
                          <a:schemeClr val="dk1"/>
                        </a:buClr>
                        <a:buSzPts val="1400"/>
                        <a:buFont typeface="Century Gothic"/>
                        <a:buNone/>
                      </a:pPr>
                      <a:r>
                        <a:rPr lang="en-US" sz="1400" b="1" i="0" u="none" strike="noStrike" cap="none">
                          <a:solidFill>
                            <a:schemeClr val="dk1"/>
                          </a:solidFill>
                          <a:latin typeface="Century Gothic"/>
                          <a:ea typeface="Century Gothic"/>
                          <a:cs typeface="Century Gothic"/>
                          <a:sym typeface="Century Gothic"/>
                        </a:rPr>
                        <a:t>Worms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Calibri"/>
                        <a:buNone/>
                      </a:pPr>
                      <a:r>
                        <a:rPr lang="en-US" sz="1600"/>
                        <a:t>Attacker replicates itself in order to spread to other computers. Often, it uses a computer network to spread itself, relying on security failures on the target computer to access it.</a:t>
                      </a:r>
                      <a:endParaRPr sz="1600" b="0" i="0" u="none" strike="noStrike" cap="none">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grpSp>
        <p:nvGrpSpPr>
          <p:cNvPr id="394" name="Google Shape;394;p26"/>
          <p:cNvGrpSpPr/>
          <p:nvPr/>
        </p:nvGrpSpPr>
        <p:grpSpPr>
          <a:xfrm>
            <a:off x="0" y="-21021"/>
            <a:ext cx="12192000" cy="756744"/>
            <a:chOff x="0" y="-21021"/>
            <a:chExt cx="12192000" cy="756744"/>
          </a:xfrm>
        </p:grpSpPr>
        <p:sp>
          <p:nvSpPr>
            <p:cNvPr id="395" name="Google Shape;395;p26"/>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6" name="Google Shape;396;p26"/>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Dataset Description: UNSW-NB15</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aphicFrame>
        <p:nvGraphicFramePr>
          <p:cNvPr id="401" name="Google Shape;401;p27"/>
          <p:cNvGraphicFramePr/>
          <p:nvPr/>
        </p:nvGraphicFramePr>
        <p:xfrm>
          <a:off x="142351" y="984249"/>
          <a:ext cx="11907300" cy="4889540"/>
        </p:xfrm>
        <a:graphic>
          <a:graphicData uri="http://schemas.openxmlformats.org/drawingml/2006/table">
            <a:tbl>
              <a:tblPr firstRow="1" bandRow="1">
                <a:noFill/>
                <a:tableStyleId>{C2C27B75-F73B-48F3-BD02-2C0F6E57645D}</a:tableStyleId>
              </a:tblPr>
              <a:tblGrid>
                <a:gridCol w="1999625">
                  <a:extLst>
                    <a:ext uri="{9D8B030D-6E8A-4147-A177-3AD203B41FA5}">
                      <a16:colId xmlns:a16="http://schemas.microsoft.com/office/drawing/2014/main" val="20000"/>
                    </a:ext>
                  </a:extLst>
                </a:gridCol>
                <a:gridCol w="8018575">
                  <a:extLst>
                    <a:ext uri="{9D8B030D-6E8A-4147-A177-3AD203B41FA5}">
                      <a16:colId xmlns:a16="http://schemas.microsoft.com/office/drawing/2014/main" val="20001"/>
                    </a:ext>
                  </a:extLst>
                </a:gridCol>
                <a:gridCol w="1889100">
                  <a:extLst>
                    <a:ext uri="{9D8B030D-6E8A-4147-A177-3AD203B41FA5}">
                      <a16:colId xmlns:a16="http://schemas.microsoft.com/office/drawing/2014/main" val="20002"/>
                    </a:ext>
                  </a:extLst>
                </a:gridCol>
              </a:tblGrid>
              <a:tr h="343125">
                <a:tc>
                  <a:txBody>
                    <a:bodyPr/>
                    <a:lstStyle/>
                    <a:p>
                      <a:pPr marL="0" marR="0" lvl="0" indent="0" algn="l" rtl="0">
                        <a:spcBef>
                          <a:spcPts val="0"/>
                        </a:spcBef>
                        <a:spcAft>
                          <a:spcPts val="0"/>
                        </a:spcAft>
                        <a:buNone/>
                      </a:pPr>
                      <a:r>
                        <a:rPr lang="en-US" sz="1800"/>
                        <a:t>Attack Type</a:t>
                      </a:r>
                      <a:endParaRPr sz="1800">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a:t>Attack Description </a:t>
                      </a:r>
                      <a:endParaRPr sz="2000">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2000"/>
                        <a:t>Subclass</a:t>
                      </a:r>
                      <a:endParaRPr sz="2000" b="1">
                        <a:solidFill>
                          <a:schemeClr val="dk1"/>
                        </a:solidFill>
                        <a:latin typeface="Century Gothic"/>
                        <a:ea typeface="Century Gothic"/>
                        <a:cs typeface="Century Gothic"/>
                        <a:sym typeface="Century Gothic"/>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018550">
                <a:tc>
                  <a:txBody>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Flooding</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designed to cause an interruption or suspension of services of a specific host/server by flooding it with large quantities of useless traffic or external communication requests. When the Denial of Service (DoS) attack succeeds the server is not able to answer even to legitimate requests any more - this can be observed in numbers of ways: slow response of the server, slow network performance, unavailability of software or web page, inability to access data, website or other resources.</a:t>
                      </a:r>
                      <a:endParaRPr sz="1800">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deauthentication, authentication request, amok, probe request, probe response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18550">
                <a:tc>
                  <a:txBody>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Impersonation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Impersonation takes the form of device cloning, address spoofing, unauthorized access, rogue base station (or rogue access point) and replay. For example, in an evil twin setup, the client(s) unknowingly connect to them under the pretext that they are connected to a genuine access point. Once a client is connected, an attacker eavesdrops on its communication to hijack clients communication, re-direct clients to malicious websites, steal credentials of the clients connecting to it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evil-twin, caffe-latte, hirte</a:t>
                      </a:r>
                      <a:endParaRPr sz="2000">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018550">
                <a:tc>
                  <a:txBody>
                    <a:bodyPr/>
                    <a:lstStyle/>
                    <a:p>
                      <a:pPr marL="0" marR="0" lvl="0" indent="0" algn="l"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Injection</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Attacker uses existing vulnerabilities in the applications to inject a code/string for execution that exceeds the allowed and expected input to the system requested, e.g. inject a client-side script onto the webpage or an SQL database</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arp, fragmentation, chop chop</a:t>
                      </a:r>
                      <a:endParaRPr sz="2000">
                        <a:solidFill>
                          <a:schemeClr val="dk1"/>
                        </a:solidFill>
                        <a:latin typeface="Calibri"/>
                        <a:ea typeface="Calibri"/>
                        <a:cs typeface="Calibri"/>
                        <a:sym typeface="Calibri"/>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02" name="Google Shape;402;p27"/>
          <p:cNvGrpSpPr/>
          <p:nvPr/>
        </p:nvGrpSpPr>
        <p:grpSpPr>
          <a:xfrm>
            <a:off x="0" y="-21021"/>
            <a:ext cx="12192000" cy="756744"/>
            <a:chOff x="0" y="-21021"/>
            <a:chExt cx="12192000" cy="756744"/>
          </a:xfrm>
        </p:grpSpPr>
        <p:sp>
          <p:nvSpPr>
            <p:cNvPr id="403" name="Google Shape;403;p27"/>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27"/>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Dataset Description: AWID</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grpSp>
        <p:nvGrpSpPr>
          <p:cNvPr id="410" name="Google Shape;410;p28"/>
          <p:cNvGrpSpPr/>
          <p:nvPr/>
        </p:nvGrpSpPr>
        <p:grpSpPr>
          <a:xfrm>
            <a:off x="43032" y="0"/>
            <a:ext cx="12034684" cy="6176015"/>
            <a:chOff x="0" y="-21021"/>
            <a:chExt cx="12192000" cy="756744"/>
          </a:xfrm>
        </p:grpSpPr>
        <p:sp>
          <p:nvSpPr>
            <p:cNvPr id="411" name="Google Shape;411;p28"/>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2" name="Google Shape;412;p28"/>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endParaRPr sz="4400">
                <a:solidFill>
                  <a:schemeClr val="lt1"/>
                </a:solidFill>
                <a:latin typeface="Arial"/>
                <a:ea typeface="Arial"/>
                <a:cs typeface="Arial"/>
                <a:sym typeface="Arial"/>
              </a:endParaRPr>
            </a:p>
          </p:txBody>
        </p:sp>
      </p:grpSp>
      <p:grpSp>
        <p:nvGrpSpPr>
          <p:cNvPr id="413" name="Google Shape;413;p28"/>
          <p:cNvGrpSpPr/>
          <p:nvPr/>
        </p:nvGrpSpPr>
        <p:grpSpPr>
          <a:xfrm>
            <a:off x="384024" y="1206108"/>
            <a:ext cx="11764944" cy="4534491"/>
            <a:chOff x="701137" y="1287492"/>
            <a:chExt cx="11764944" cy="4534491"/>
          </a:xfrm>
        </p:grpSpPr>
        <p:sp>
          <p:nvSpPr>
            <p:cNvPr id="414" name="Google Shape;414;p28"/>
            <p:cNvSpPr txBox="1"/>
            <p:nvPr/>
          </p:nvSpPr>
          <p:spPr>
            <a:xfrm>
              <a:off x="701137" y="1287492"/>
              <a:ext cx="11764944" cy="75713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5400" b="1">
                  <a:solidFill>
                    <a:schemeClr val="lt1"/>
                  </a:solidFill>
                  <a:latin typeface="Lato Black"/>
                  <a:ea typeface="Lato Black"/>
                  <a:cs typeface="Lato Black"/>
                  <a:sym typeface="Lato Black"/>
                </a:rPr>
                <a:t>How to </a:t>
              </a:r>
              <a:r>
                <a:rPr lang="en-US" sz="5400" b="1">
                  <a:solidFill>
                    <a:srgbClr val="A8D08C"/>
                  </a:solidFill>
                  <a:latin typeface="Lato Black"/>
                  <a:ea typeface="Lato Black"/>
                  <a:cs typeface="Lato Black"/>
                  <a:sym typeface="Lato Black"/>
                </a:rPr>
                <a:t>protect </a:t>
              </a:r>
              <a:r>
                <a:rPr lang="en-US" sz="5400" b="1">
                  <a:solidFill>
                    <a:schemeClr val="lt1"/>
                  </a:solidFill>
                  <a:latin typeface="Lato Black"/>
                  <a:ea typeface="Lato Black"/>
                  <a:cs typeface="Lato Black"/>
                  <a:sym typeface="Lato Black"/>
                </a:rPr>
                <a:t>our devices ?</a:t>
              </a:r>
              <a:endParaRPr/>
            </a:p>
          </p:txBody>
        </p:sp>
        <p:pic>
          <p:nvPicPr>
            <p:cNvPr id="415" name="Google Shape;415;p28" descr="Image result for what we can do gif"/>
            <p:cNvPicPr preferRelativeResize="0"/>
            <p:nvPr/>
          </p:nvPicPr>
          <p:blipFill rotWithShape="1">
            <a:blip r:embed="rId3">
              <a:alphaModFix/>
            </a:blip>
            <a:srcRect/>
            <a:stretch/>
          </p:blipFill>
          <p:spPr>
            <a:xfrm>
              <a:off x="3362631" y="2398653"/>
              <a:ext cx="6082059" cy="3423330"/>
            </a:xfrm>
            <a:prstGeom prst="rect">
              <a:avLst/>
            </a:prstGeom>
            <a:noFill/>
            <a:ln>
              <a:noFill/>
            </a:ln>
          </p:spPr>
        </p:pic>
      </p:grpSp>
      <p:sp>
        <p:nvSpPr>
          <p:cNvPr id="416" name="Google Shape;416;p28"/>
          <p:cNvSpPr txBox="1"/>
          <p:nvPr/>
        </p:nvSpPr>
        <p:spPr>
          <a:xfrm>
            <a:off x="114284" y="305873"/>
            <a:ext cx="11764944" cy="75713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5400" b="1">
                <a:solidFill>
                  <a:schemeClr val="lt1"/>
                </a:solidFill>
                <a:latin typeface="Lato Black"/>
                <a:ea typeface="Lato Black"/>
                <a:cs typeface="Lato Black"/>
                <a:sym typeface="Lato Black"/>
              </a:rPr>
              <a:t>Till Now: Lot of </a:t>
            </a:r>
            <a:r>
              <a:rPr lang="en-US" sz="5400" b="1">
                <a:solidFill>
                  <a:srgbClr val="FFA3A3"/>
                </a:solidFill>
                <a:latin typeface="Lato Black"/>
                <a:ea typeface="Lato Black"/>
                <a:cs typeface="Lato Black"/>
                <a:sym typeface="Lato Black"/>
              </a:rPr>
              <a:t>Cyber</a:t>
            </a:r>
            <a:r>
              <a:rPr lang="en-US" sz="5400" b="1">
                <a:solidFill>
                  <a:schemeClr val="lt1"/>
                </a:solidFill>
                <a:latin typeface="Lato Black"/>
                <a:ea typeface="Lato Black"/>
                <a:cs typeface="Lato Black"/>
                <a:sym typeface="Lato Black"/>
              </a:rPr>
              <a:t> </a:t>
            </a:r>
            <a:r>
              <a:rPr lang="en-US" sz="5400" b="1">
                <a:solidFill>
                  <a:srgbClr val="FFA3A3"/>
                </a:solidFill>
                <a:latin typeface="Lato Black"/>
                <a:ea typeface="Lato Black"/>
                <a:cs typeface="Lato Black"/>
                <a:sym typeface="Lato Black"/>
              </a:rPr>
              <a:t>Attacks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500"/>
                                        <p:tgtEl>
                                          <p:spTgt spid="4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29"/>
          <p:cNvPicPr preferRelativeResize="0"/>
          <p:nvPr/>
        </p:nvPicPr>
        <p:blipFill rotWithShape="1">
          <a:blip r:embed="rId3">
            <a:alphaModFix/>
          </a:blip>
          <a:srcRect l="34"/>
          <a:stretch/>
        </p:blipFill>
        <p:spPr>
          <a:xfrm>
            <a:off x="6026160" y="2884428"/>
            <a:ext cx="6152148" cy="2188842"/>
          </a:xfrm>
          <a:prstGeom prst="rect">
            <a:avLst/>
          </a:prstGeom>
          <a:noFill/>
          <a:ln>
            <a:noFill/>
          </a:ln>
        </p:spPr>
      </p:pic>
      <p:sp>
        <p:nvSpPr>
          <p:cNvPr id="422" name="Google Shape;422;p29"/>
          <p:cNvSpPr/>
          <p:nvPr/>
        </p:nvSpPr>
        <p:spPr>
          <a:xfrm>
            <a:off x="1364342" y="5471834"/>
            <a:ext cx="4021575" cy="307777"/>
          </a:xfrm>
          <a:prstGeom prst="rect">
            <a:avLst/>
          </a:prstGeom>
          <a:solidFill>
            <a:srgbClr val="BBD6E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333333"/>
                </a:solidFill>
                <a:latin typeface="PT Serif"/>
                <a:ea typeface="PT Serif"/>
                <a:cs typeface="PT Serif"/>
                <a:sym typeface="PT Serif"/>
              </a:rPr>
              <a:t>Rashtrapati Bhavan.(Reuters File Photo)</a:t>
            </a:r>
            <a:endParaRPr sz="1400">
              <a:solidFill>
                <a:schemeClr val="dk1"/>
              </a:solidFill>
              <a:latin typeface="Calibri"/>
              <a:ea typeface="Calibri"/>
              <a:cs typeface="Calibri"/>
              <a:sym typeface="Calibri"/>
            </a:endParaRPr>
          </a:p>
        </p:txBody>
      </p:sp>
      <p:sp>
        <p:nvSpPr>
          <p:cNvPr id="423" name="Google Shape;423;p29"/>
          <p:cNvSpPr/>
          <p:nvPr/>
        </p:nvSpPr>
        <p:spPr>
          <a:xfrm>
            <a:off x="9845433" y="6359322"/>
            <a:ext cx="2112053"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a:t>
            </a: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digitalplanet</a:t>
            </a:r>
            <a:endParaRPr sz="1800">
              <a:solidFill>
                <a:schemeClr val="dk1"/>
              </a:solidFill>
              <a:latin typeface="Calibri"/>
              <a:ea typeface="Calibri"/>
              <a:cs typeface="Calibri"/>
              <a:sym typeface="Calibri"/>
            </a:endParaRPr>
          </a:p>
        </p:txBody>
      </p:sp>
      <p:sp>
        <p:nvSpPr>
          <p:cNvPr id="424" name="Google Shape;424;p29"/>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25" name="Google Shape;425;p29"/>
          <p:cNvGrpSpPr/>
          <p:nvPr/>
        </p:nvGrpSpPr>
        <p:grpSpPr>
          <a:xfrm>
            <a:off x="0" y="-21021"/>
            <a:ext cx="12192000" cy="756744"/>
            <a:chOff x="0" y="-21021"/>
            <a:chExt cx="12192000" cy="756744"/>
          </a:xfrm>
        </p:grpSpPr>
        <p:sp>
          <p:nvSpPr>
            <p:cNvPr id="426" name="Google Shape;426;p29"/>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29"/>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Firewall: first line of defense</a:t>
              </a:r>
              <a:endParaRPr/>
            </a:p>
          </p:txBody>
        </p:sp>
      </p:grpSp>
      <p:pic>
        <p:nvPicPr>
          <p:cNvPr id="428" name="Google Shape;428;p29" descr="A soldier of the President's Bodyguard looks on as he stands outside the Presidential Palace in New Delhi. "/>
          <p:cNvPicPr preferRelativeResize="0"/>
          <p:nvPr/>
        </p:nvPicPr>
        <p:blipFill rotWithShape="1">
          <a:blip r:embed="rId5">
            <a:alphaModFix/>
          </a:blip>
          <a:srcRect/>
          <a:stretch/>
        </p:blipFill>
        <p:spPr>
          <a:xfrm>
            <a:off x="778880" y="1928085"/>
            <a:ext cx="4991299" cy="33223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0"/>
          <p:cNvPicPr preferRelativeResize="0"/>
          <p:nvPr/>
        </p:nvPicPr>
        <p:blipFill rotWithShape="1">
          <a:blip r:embed="rId3">
            <a:alphaModFix/>
          </a:blip>
          <a:srcRect l="840" t="5695" r="2953" b="7014"/>
          <a:stretch/>
        </p:blipFill>
        <p:spPr>
          <a:xfrm>
            <a:off x="5733661" y="2244436"/>
            <a:ext cx="6209149" cy="2735452"/>
          </a:xfrm>
          <a:prstGeom prst="rect">
            <a:avLst/>
          </a:prstGeom>
          <a:noFill/>
          <a:ln>
            <a:noFill/>
          </a:ln>
        </p:spPr>
      </p:pic>
      <p:sp>
        <p:nvSpPr>
          <p:cNvPr id="435" name="Google Shape;435;p30"/>
          <p:cNvSpPr/>
          <p:nvPr/>
        </p:nvSpPr>
        <p:spPr>
          <a:xfrm>
            <a:off x="1341228" y="5338663"/>
            <a:ext cx="4021575" cy="307777"/>
          </a:xfrm>
          <a:prstGeom prst="rect">
            <a:avLst/>
          </a:prstGeom>
          <a:solidFill>
            <a:srgbClr val="BBD6E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rgbClr val="333333"/>
                </a:solidFill>
                <a:latin typeface="PT Serif"/>
                <a:ea typeface="PT Serif"/>
                <a:cs typeface="PT Serif"/>
                <a:sym typeface="PT Serif"/>
              </a:rPr>
              <a:t>Rashtrapati Bhavan(Reuters File Photo)</a:t>
            </a:r>
            <a:endParaRPr sz="1400" dirty="0">
              <a:solidFill>
                <a:schemeClr val="dk1"/>
              </a:solidFill>
              <a:latin typeface="Calibri"/>
              <a:ea typeface="Calibri"/>
              <a:cs typeface="Calibri"/>
              <a:sym typeface="Calibri"/>
            </a:endParaRPr>
          </a:p>
        </p:txBody>
      </p:sp>
      <p:sp>
        <p:nvSpPr>
          <p:cNvPr id="436" name="Google Shape;436;p30"/>
          <p:cNvSpPr/>
          <p:nvPr/>
        </p:nvSpPr>
        <p:spPr>
          <a:xfrm>
            <a:off x="9845433" y="6359322"/>
            <a:ext cx="2112053"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Source: </a:t>
            </a:r>
            <a:r>
              <a:rPr lang="en-US" sz="1800" u="sng" dirty="0" err="1">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digitalplanet</a:t>
            </a:r>
            <a:endParaRPr sz="1800" dirty="0">
              <a:solidFill>
                <a:schemeClr val="dk1"/>
              </a:solidFill>
              <a:latin typeface="Calibri"/>
              <a:ea typeface="Calibri"/>
              <a:cs typeface="Calibri"/>
              <a:sym typeface="Calibri"/>
            </a:endParaRPr>
          </a:p>
        </p:txBody>
      </p:sp>
      <p:sp>
        <p:nvSpPr>
          <p:cNvPr id="437" name="Google Shape;437;p30"/>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38" name="Google Shape;438;p30"/>
          <p:cNvGrpSpPr/>
          <p:nvPr/>
        </p:nvGrpSpPr>
        <p:grpSpPr>
          <a:xfrm>
            <a:off x="0" y="-11715"/>
            <a:ext cx="12192000" cy="756744"/>
            <a:chOff x="0" y="-21021"/>
            <a:chExt cx="12192000" cy="756744"/>
          </a:xfrm>
        </p:grpSpPr>
        <p:sp>
          <p:nvSpPr>
            <p:cNvPr id="439" name="Google Shape;439;p30"/>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30"/>
            <p:cNvSpPr/>
            <p:nvPr/>
          </p:nvSpPr>
          <p:spPr>
            <a:xfrm>
              <a:off x="106118" y="64072"/>
              <a:ext cx="12085882" cy="6463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000">
                  <a:solidFill>
                    <a:schemeClr val="lt1"/>
                  </a:solidFill>
                  <a:latin typeface="Arial"/>
                  <a:ea typeface="Arial"/>
                  <a:cs typeface="Arial"/>
                  <a:sym typeface="Arial"/>
                </a:rPr>
                <a:t>Intrusion Detection System: Second line of defense</a:t>
              </a:r>
              <a:endParaRPr/>
            </a:p>
          </p:txBody>
        </p:sp>
      </p:grpSp>
      <p:pic>
        <p:nvPicPr>
          <p:cNvPr id="441" name="Google Shape;441;p30" descr="Related image"/>
          <p:cNvPicPr preferRelativeResize="0"/>
          <p:nvPr/>
        </p:nvPicPr>
        <p:blipFill rotWithShape="1">
          <a:blip r:embed="rId5">
            <a:alphaModFix/>
          </a:blip>
          <a:srcRect/>
          <a:stretch/>
        </p:blipFill>
        <p:spPr>
          <a:xfrm>
            <a:off x="795473" y="1452812"/>
            <a:ext cx="4734127" cy="3830570"/>
          </a:xfrm>
          <a:prstGeom prst="rect">
            <a:avLst/>
          </a:prstGeom>
          <a:noFill/>
          <a:ln>
            <a:noFill/>
          </a:ln>
        </p:spPr>
      </p:pic>
      <p:grpSp>
        <p:nvGrpSpPr>
          <p:cNvPr id="442" name="Google Shape;442;p30"/>
          <p:cNvGrpSpPr/>
          <p:nvPr/>
        </p:nvGrpSpPr>
        <p:grpSpPr>
          <a:xfrm>
            <a:off x="3962709" y="1555228"/>
            <a:ext cx="636586" cy="524486"/>
            <a:chOff x="4048430" y="1609598"/>
            <a:chExt cx="386935" cy="413268"/>
          </a:xfrm>
        </p:grpSpPr>
        <p:sp>
          <p:nvSpPr>
            <p:cNvPr id="443" name="Google Shape;443;p30"/>
            <p:cNvSpPr/>
            <p:nvPr/>
          </p:nvSpPr>
          <p:spPr>
            <a:xfrm rot="8916804">
              <a:off x="4116129" y="1650908"/>
              <a:ext cx="251538" cy="330647"/>
            </a:xfrm>
            <a:prstGeom prst="teardrop">
              <a:avLst>
                <a:gd name="adj" fmla="val 100000"/>
              </a:avLst>
            </a:prstGeom>
            <a:solidFill>
              <a:srgbClr val="BFBFB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Google Shape;444;p30"/>
            <p:cNvSpPr/>
            <p:nvPr/>
          </p:nvSpPr>
          <p:spPr>
            <a:xfrm>
              <a:off x="4193628" y="1734207"/>
              <a:ext cx="94593" cy="18918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45" name="Google Shape;445;p30"/>
          <p:cNvGrpSpPr/>
          <p:nvPr/>
        </p:nvGrpSpPr>
        <p:grpSpPr>
          <a:xfrm>
            <a:off x="1308847" y="4082965"/>
            <a:ext cx="636586" cy="524486"/>
            <a:chOff x="4048430" y="1609598"/>
            <a:chExt cx="386935" cy="413268"/>
          </a:xfrm>
        </p:grpSpPr>
        <p:sp>
          <p:nvSpPr>
            <p:cNvPr id="446" name="Google Shape;446;p30"/>
            <p:cNvSpPr/>
            <p:nvPr/>
          </p:nvSpPr>
          <p:spPr>
            <a:xfrm rot="8916804">
              <a:off x="4116129" y="1650908"/>
              <a:ext cx="251538" cy="330647"/>
            </a:xfrm>
            <a:prstGeom prst="teardrop">
              <a:avLst>
                <a:gd name="adj" fmla="val 100000"/>
              </a:avLst>
            </a:prstGeom>
            <a:solidFill>
              <a:srgbClr val="BFBFB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30"/>
            <p:cNvSpPr/>
            <p:nvPr/>
          </p:nvSpPr>
          <p:spPr>
            <a:xfrm>
              <a:off x="4193628" y="1734207"/>
              <a:ext cx="94593" cy="18918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48" name="Google Shape;448;p30"/>
          <p:cNvGrpSpPr/>
          <p:nvPr/>
        </p:nvGrpSpPr>
        <p:grpSpPr>
          <a:xfrm>
            <a:off x="3883712" y="4171461"/>
            <a:ext cx="636586" cy="524486"/>
            <a:chOff x="4048430" y="1609598"/>
            <a:chExt cx="386935" cy="413268"/>
          </a:xfrm>
        </p:grpSpPr>
        <p:sp>
          <p:nvSpPr>
            <p:cNvPr id="449" name="Google Shape;449;p30"/>
            <p:cNvSpPr/>
            <p:nvPr/>
          </p:nvSpPr>
          <p:spPr>
            <a:xfrm rot="8916804">
              <a:off x="4116129" y="1650908"/>
              <a:ext cx="251538" cy="330647"/>
            </a:xfrm>
            <a:prstGeom prst="teardrop">
              <a:avLst>
                <a:gd name="adj" fmla="val 100000"/>
              </a:avLst>
            </a:prstGeom>
            <a:solidFill>
              <a:srgbClr val="BFBFB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 name="Google Shape;450;p30"/>
            <p:cNvSpPr/>
            <p:nvPr/>
          </p:nvSpPr>
          <p:spPr>
            <a:xfrm>
              <a:off x="4193628" y="1734207"/>
              <a:ext cx="94593" cy="189186"/>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51" name="Google Shape;451;p30"/>
          <p:cNvSpPr txBox="1"/>
          <p:nvPr/>
        </p:nvSpPr>
        <p:spPr>
          <a:xfrm>
            <a:off x="2930984" y="1674280"/>
            <a:ext cx="123332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checkpoint1</a:t>
            </a:r>
            <a:endParaRPr/>
          </a:p>
        </p:txBody>
      </p:sp>
      <p:sp>
        <p:nvSpPr>
          <p:cNvPr id="452" name="Google Shape;452;p30"/>
          <p:cNvSpPr txBox="1"/>
          <p:nvPr/>
        </p:nvSpPr>
        <p:spPr>
          <a:xfrm>
            <a:off x="3662964" y="3837817"/>
            <a:ext cx="164990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lt1"/>
                </a:solidFill>
                <a:latin typeface="Calibri"/>
                <a:ea typeface="Calibri"/>
                <a:cs typeface="Calibri"/>
                <a:sym typeface="Calibri"/>
              </a:rPr>
              <a:t>checkpoint2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4" descr="Image result for a network"/>
          <p:cNvPicPr preferRelativeResize="0"/>
          <p:nvPr/>
        </p:nvPicPr>
        <p:blipFill rotWithShape="1">
          <a:blip r:embed="rId3">
            <a:alphaModFix/>
          </a:blip>
          <a:srcRect/>
          <a:stretch/>
        </p:blipFill>
        <p:spPr>
          <a:xfrm>
            <a:off x="7144955" y="3061664"/>
            <a:ext cx="4008715" cy="2694935"/>
          </a:xfrm>
          <a:prstGeom prst="rect">
            <a:avLst/>
          </a:prstGeom>
          <a:noFill/>
          <a:ln>
            <a:noFill/>
          </a:ln>
        </p:spPr>
      </p:pic>
      <p:grpSp>
        <p:nvGrpSpPr>
          <p:cNvPr id="176" name="Google Shape;176;p4"/>
          <p:cNvGrpSpPr/>
          <p:nvPr/>
        </p:nvGrpSpPr>
        <p:grpSpPr>
          <a:xfrm>
            <a:off x="0" y="-21021"/>
            <a:ext cx="12192000" cy="756744"/>
            <a:chOff x="0" y="-21021"/>
            <a:chExt cx="12192000" cy="756744"/>
          </a:xfrm>
        </p:grpSpPr>
        <p:sp>
          <p:nvSpPr>
            <p:cNvPr id="177" name="Google Shape;177;p4"/>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8" name="Google Shape;178;p4"/>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dirty="0">
                  <a:solidFill>
                    <a:schemeClr val="lt1"/>
                  </a:solidFill>
                  <a:latin typeface="Arial"/>
                  <a:ea typeface="Arial"/>
                  <a:cs typeface="Arial"/>
                  <a:sym typeface="Arial"/>
                </a:rPr>
                <a:t>Network attack</a:t>
              </a:r>
              <a:endParaRPr dirty="0"/>
            </a:p>
          </p:txBody>
        </p:sp>
      </p:grpSp>
      <p:pic>
        <p:nvPicPr>
          <p:cNvPr id="179" name="Google Shape;179;p4" descr="Image result for a network"/>
          <p:cNvPicPr preferRelativeResize="0"/>
          <p:nvPr/>
        </p:nvPicPr>
        <p:blipFill rotWithShape="1">
          <a:blip r:embed="rId3">
            <a:alphaModFix/>
          </a:blip>
          <a:srcRect/>
          <a:stretch/>
        </p:blipFill>
        <p:spPr>
          <a:xfrm>
            <a:off x="524767" y="991703"/>
            <a:ext cx="4008715" cy="2694935"/>
          </a:xfrm>
          <a:prstGeom prst="rect">
            <a:avLst/>
          </a:prstGeom>
          <a:noFill/>
          <a:ln>
            <a:noFill/>
          </a:ln>
        </p:spPr>
      </p:pic>
      <p:pic>
        <p:nvPicPr>
          <p:cNvPr id="180" name="Google Shape;180;p4" descr="Image result for internet"/>
          <p:cNvPicPr preferRelativeResize="0"/>
          <p:nvPr/>
        </p:nvPicPr>
        <p:blipFill rotWithShape="1">
          <a:blip r:embed="rId4">
            <a:alphaModFix/>
          </a:blip>
          <a:srcRect/>
          <a:stretch/>
        </p:blipFill>
        <p:spPr>
          <a:xfrm>
            <a:off x="2623197" y="4238463"/>
            <a:ext cx="1627834" cy="1627834"/>
          </a:xfrm>
          <a:prstGeom prst="rect">
            <a:avLst/>
          </a:prstGeom>
          <a:noFill/>
          <a:ln>
            <a:noFill/>
          </a:ln>
        </p:spPr>
      </p:pic>
      <p:cxnSp>
        <p:nvCxnSpPr>
          <p:cNvPr id="181" name="Google Shape;181;p4"/>
          <p:cNvCxnSpPr>
            <a:stCxn id="179" idx="1"/>
            <a:endCxn id="180" idx="1"/>
          </p:cNvCxnSpPr>
          <p:nvPr/>
        </p:nvCxnSpPr>
        <p:spPr>
          <a:xfrm>
            <a:off x="524767" y="2339171"/>
            <a:ext cx="2098500" cy="2713200"/>
          </a:xfrm>
          <a:prstGeom prst="bentConnector3">
            <a:avLst>
              <a:gd name="adj1" fmla="val -10894"/>
            </a:avLst>
          </a:prstGeom>
          <a:noFill/>
          <a:ln w="38100" cap="flat" cmpd="sng">
            <a:solidFill>
              <a:schemeClr val="accent1"/>
            </a:solidFill>
            <a:prstDash val="lgDash"/>
            <a:miter lim="800000"/>
            <a:headEnd type="none" w="sm" len="sm"/>
            <a:tailEnd type="none" w="sm" len="sm"/>
          </a:ln>
        </p:spPr>
      </p:cxnSp>
      <p:cxnSp>
        <p:nvCxnSpPr>
          <p:cNvPr id="182" name="Google Shape;182;p4"/>
          <p:cNvCxnSpPr>
            <a:stCxn id="180" idx="3"/>
            <a:endCxn id="175" idx="1"/>
          </p:cNvCxnSpPr>
          <p:nvPr/>
        </p:nvCxnSpPr>
        <p:spPr>
          <a:xfrm rot="10800000" flipH="1">
            <a:off x="4251031" y="4409180"/>
            <a:ext cx="2893800" cy="643200"/>
          </a:xfrm>
          <a:prstGeom prst="bentConnector3">
            <a:avLst>
              <a:gd name="adj1" fmla="val 50000"/>
            </a:avLst>
          </a:prstGeom>
          <a:noFill/>
          <a:ln w="38100" cap="flat" cmpd="sng">
            <a:solidFill>
              <a:schemeClr val="accent1"/>
            </a:solidFill>
            <a:prstDash val="lgDash"/>
            <a:miter lim="800000"/>
            <a:headEnd type="none" w="sm" len="sm"/>
            <a:tailEnd type="none" w="sm" len="sm"/>
          </a:ln>
        </p:spPr>
      </p:cxnSp>
      <p:grpSp>
        <p:nvGrpSpPr>
          <p:cNvPr id="183" name="Google Shape;183;p4"/>
          <p:cNvGrpSpPr/>
          <p:nvPr/>
        </p:nvGrpSpPr>
        <p:grpSpPr>
          <a:xfrm>
            <a:off x="1573432" y="3038308"/>
            <a:ext cx="2004908" cy="1184888"/>
            <a:chOff x="1573432" y="3009479"/>
            <a:chExt cx="2004908" cy="1184888"/>
          </a:xfrm>
        </p:grpSpPr>
        <p:pic>
          <p:nvPicPr>
            <p:cNvPr id="184" name="Google Shape;184;p4" descr="Image result for cyber hackers cartoon"/>
            <p:cNvPicPr preferRelativeResize="0"/>
            <p:nvPr/>
          </p:nvPicPr>
          <p:blipFill rotWithShape="1">
            <a:blip r:embed="rId5">
              <a:alphaModFix/>
            </a:blip>
            <a:srcRect b="9240"/>
            <a:stretch/>
          </p:blipFill>
          <p:spPr>
            <a:xfrm>
              <a:off x="1998118" y="3009479"/>
              <a:ext cx="885760" cy="803899"/>
            </a:xfrm>
            <a:prstGeom prst="rect">
              <a:avLst/>
            </a:prstGeom>
            <a:noFill/>
            <a:ln>
              <a:noFill/>
            </a:ln>
          </p:spPr>
        </p:pic>
        <p:sp>
          <p:nvSpPr>
            <p:cNvPr id="185" name="Google Shape;185;p4"/>
            <p:cNvSpPr txBox="1"/>
            <p:nvPr/>
          </p:nvSpPr>
          <p:spPr>
            <a:xfrm>
              <a:off x="1573432" y="3794257"/>
              <a:ext cx="2004908" cy="400110"/>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Attacker machine</a:t>
              </a:r>
              <a:endParaRPr sz="1800" dirty="0">
                <a:solidFill>
                  <a:schemeClr val="dk1"/>
                </a:solidFill>
                <a:latin typeface="Calibri"/>
                <a:ea typeface="Calibri"/>
                <a:cs typeface="Calibri"/>
                <a:sym typeface="Calibri"/>
              </a:endParaRPr>
            </a:p>
          </p:txBody>
        </p:sp>
      </p:grpSp>
      <p:pic>
        <p:nvPicPr>
          <p:cNvPr id="186" name="Google Shape;186;p4" descr="Image result for malicious computer"/>
          <p:cNvPicPr preferRelativeResize="0"/>
          <p:nvPr/>
        </p:nvPicPr>
        <p:blipFill rotWithShape="1">
          <a:blip r:embed="rId6">
            <a:alphaModFix/>
          </a:blip>
          <a:srcRect/>
          <a:stretch/>
        </p:blipFill>
        <p:spPr>
          <a:xfrm>
            <a:off x="9764173" y="3130749"/>
            <a:ext cx="1487175" cy="711458"/>
          </a:xfrm>
          <a:prstGeom prst="rect">
            <a:avLst/>
          </a:prstGeom>
          <a:solidFill>
            <a:schemeClr val="lt1"/>
          </a:solidFill>
          <a:ln>
            <a:noFill/>
          </a:ln>
        </p:spPr>
      </p:pic>
      <p:sp>
        <p:nvSpPr>
          <p:cNvPr id="187" name="Google Shape;187;p4"/>
          <p:cNvSpPr txBox="1"/>
          <p:nvPr/>
        </p:nvSpPr>
        <p:spPr>
          <a:xfrm>
            <a:off x="9606712" y="2627012"/>
            <a:ext cx="1802096" cy="400110"/>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Victim</a:t>
            </a:r>
            <a:r>
              <a:rPr lang="en-US" sz="2000" dirty="0">
                <a:solidFill>
                  <a:schemeClr val="dk1"/>
                </a:solidFill>
                <a:latin typeface="Calibri"/>
                <a:ea typeface="Calibri"/>
                <a:cs typeface="Calibri"/>
                <a:sym typeface="Calibri"/>
              </a:rPr>
              <a:t> machine</a:t>
            </a:r>
            <a:endParaRPr sz="1800" dirty="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a:solidFill>
                <a:schemeClr val="lt1"/>
              </a:solidFill>
              <a:latin typeface="Calibri"/>
              <a:ea typeface="Calibri"/>
              <a:cs typeface="Calibri"/>
              <a:sym typeface="Calibri"/>
            </a:endParaRPr>
          </a:p>
        </p:txBody>
      </p:sp>
      <p:sp>
        <p:nvSpPr>
          <p:cNvPr id="459" name="Google Shape;459;p31"/>
          <p:cNvSpPr/>
          <p:nvPr/>
        </p:nvSpPr>
        <p:spPr>
          <a:xfrm>
            <a:off x="560439" y="1320233"/>
            <a:ext cx="10874478" cy="707886"/>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Current network environments are </a:t>
            </a:r>
            <a:r>
              <a:rPr lang="en-US" sz="2000" b="1">
                <a:solidFill>
                  <a:schemeClr val="dk1"/>
                </a:solidFill>
                <a:latin typeface="Arial"/>
                <a:ea typeface="Arial"/>
                <a:cs typeface="Arial"/>
                <a:sym typeface="Arial"/>
              </a:rPr>
              <a:t>complex and dynamic </a:t>
            </a:r>
            <a:r>
              <a:rPr lang="en-US" sz="2000">
                <a:solidFill>
                  <a:schemeClr val="dk1"/>
                </a:solidFill>
                <a:latin typeface="Arial"/>
                <a:ea typeface="Arial"/>
                <a:cs typeface="Arial"/>
                <a:sym typeface="Arial"/>
              </a:rPr>
              <a:t>due to the emergence of </a:t>
            </a:r>
            <a:r>
              <a:rPr lang="en-US" sz="2000" b="1">
                <a:solidFill>
                  <a:schemeClr val="dk1"/>
                </a:solidFill>
                <a:latin typeface="Arial"/>
                <a:ea typeface="Arial"/>
                <a:cs typeface="Arial"/>
                <a:sym typeface="Arial"/>
              </a:rPr>
              <a:t>novel attacks</a:t>
            </a:r>
            <a:r>
              <a:rPr lang="en-US" sz="2000">
                <a:solidFill>
                  <a:schemeClr val="dk1"/>
                </a:solidFill>
                <a:latin typeface="Arial"/>
                <a:ea typeface="Arial"/>
                <a:cs typeface="Arial"/>
                <a:sym typeface="Arial"/>
              </a:rPr>
              <a:t> and continuous changes in attack pattern.</a:t>
            </a:r>
            <a:endParaRPr sz="2000" b="0" i="0">
              <a:solidFill>
                <a:schemeClr val="dk1"/>
              </a:solidFill>
              <a:latin typeface="Arial"/>
              <a:ea typeface="Arial"/>
              <a:cs typeface="Arial"/>
              <a:sym typeface="Arial"/>
            </a:endParaRPr>
          </a:p>
        </p:txBody>
      </p:sp>
      <p:sp>
        <p:nvSpPr>
          <p:cNvPr id="460" name="Google Shape;460;p31"/>
          <p:cNvSpPr/>
          <p:nvPr/>
        </p:nvSpPr>
        <p:spPr>
          <a:xfrm>
            <a:off x="658761" y="2518678"/>
            <a:ext cx="1087447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CONS of rule-based methods: </a:t>
            </a:r>
            <a:endParaRPr dirty="0"/>
          </a:p>
          <a:p>
            <a:pPr marL="0" marR="0" lvl="0" indent="0" algn="l" rtl="0">
              <a:spcBef>
                <a:spcPts val="0"/>
              </a:spcBef>
              <a:spcAft>
                <a:spcPts val="0"/>
              </a:spcAft>
              <a:buNone/>
            </a:pPr>
            <a:r>
              <a:rPr lang="en-US" sz="2000" b="1" dirty="0">
                <a:solidFill>
                  <a:schemeClr val="dk1"/>
                </a:solidFill>
                <a:latin typeface="Arial"/>
                <a:ea typeface="Arial"/>
                <a:cs typeface="Arial"/>
                <a:sym typeface="Arial"/>
              </a:rPr>
              <a:t>	1.</a:t>
            </a:r>
            <a:r>
              <a:rPr lang="en-US" sz="2000" dirty="0">
                <a:solidFill>
                  <a:schemeClr val="dk1"/>
                </a:solidFill>
                <a:latin typeface="Arial"/>
                <a:ea typeface="Arial"/>
                <a:cs typeface="Arial"/>
                <a:sym typeface="Arial"/>
              </a:rPr>
              <a:t> </a:t>
            </a:r>
            <a:r>
              <a:rPr lang="en-US" sz="2000" b="1" dirty="0">
                <a:solidFill>
                  <a:srgbClr val="FF0000"/>
                </a:solidFill>
                <a:latin typeface="Arial"/>
                <a:ea typeface="Arial"/>
                <a:cs typeface="Arial"/>
                <a:sym typeface="Arial"/>
              </a:rPr>
              <a:t>regular updates</a:t>
            </a:r>
            <a:endParaRPr dirty="0"/>
          </a:p>
          <a:p>
            <a:pPr marL="0" marR="0" lvl="0" indent="0" algn="l" rtl="0">
              <a:spcBef>
                <a:spcPts val="0"/>
              </a:spcBef>
              <a:spcAft>
                <a:spcPts val="0"/>
              </a:spcAft>
              <a:buNone/>
            </a:pPr>
            <a:r>
              <a:rPr lang="en-US" sz="2000" b="1" dirty="0">
                <a:solidFill>
                  <a:srgbClr val="FF0000"/>
                </a:solidFill>
                <a:latin typeface="Arial"/>
                <a:ea typeface="Arial"/>
                <a:cs typeface="Arial"/>
                <a:sym typeface="Arial"/>
              </a:rPr>
              <a:t>	</a:t>
            </a:r>
            <a:r>
              <a:rPr lang="en-US" sz="2000" b="1" dirty="0">
                <a:solidFill>
                  <a:schemeClr val="dk1"/>
                </a:solidFill>
                <a:latin typeface="Arial"/>
                <a:ea typeface="Arial"/>
                <a:cs typeface="Arial"/>
                <a:sym typeface="Arial"/>
              </a:rPr>
              <a:t>2.</a:t>
            </a:r>
            <a:r>
              <a:rPr lang="en-US" sz="2000" b="1" dirty="0">
                <a:solidFill>
                  <a:srgbClr val="FF0000"/>
                </a:solidFill>
                <a:latin typeface="Arial"/>
                <a:ea typeface="Arial"/>
                <a:cs typeface="Arial"/>
                <a:sym typeface="Arial"/>
              </a:rPr>
              <a:t> static</a:t>
            </a:r>
            <a:endParaRPr sz="2000" b="1" dirty="0">
              <a:solidFill>
                <a:schemeClr val="dk1"/>
              </a:solidFill>
              <a:latin typeface="Arial"/>
              <a:ea typeface="Arial"/>
              <a:cs typeface="Arial"/>
              <a:sym typeface="Arial"/>
            </a:endParaRPr>
          </a:p>
          <a:p>
            <a:pPr marL="0" marR="0" lvl="0" indent="0" algn="l" rtl="0">
              <a:spcBef>
                <a:spcPts val="0"/>
              </a:spcBef>
              <a:spcAft>
                <a:spcPts val="0"/>
              </a:spcAft>
              <a:buNone/>
            </a:pPr>
            <a:r>
              <a:rPr lang="en-US" sz="2000" b="1" dirty="0">
                <a:solidFill>
                  <a:schemeClr val="dk1"/>
                </a:solidFill>
                <a:latin typeface="Arial"/>
                <a:ea typeface="Arial"/>
                <a:cs typeface="Arial"/>
                <a:sym typeface="Arial"/>
              </a:rPr>
              <a:t>	3. </a:t>
            </a:r>
            <a:r>
              <a:rPr lang="en-US" sz="2000" b="1" dirty="0">
                <a:solidFill>
                  <a:srgbClr val="FF0000"/>
                </a:solidFill>
                <a:latin typeface="Arial"/>
                <a:ea typeface="Arial"/>
                <a:cs typeface="Arial"/>
                <a:sym typeface="Arial"/>
              </a:rPr>
              <a:t>frequent human intervention </a:t>
            </a:r>
            <a:r>
              <a:rPr lang="en-US" sz="2000" dirty="0">
                <a:solidFill>
                  <a:schemeClr val="dk1"/>
                </a:solidFill>
                <a:latin typeface="Arial"/>
                <a:ea typeface="Arial"/>
                <a:cs typeface="Arial"/>
                <a:sym typeface="Arial"/>
              </a:rPr>
              <a:t>for creating new rules for novel attacks</a:t>
            </a:r>
            <a:endParaRPr dirty="0"/>
          </a:p>
        </p:txBody>
      </p:sp>
      <p:sp>
        <p:nvSpPr>
          <p:cNvPr id="461" name="Google Shape;461;p31"/>
          <p:cNvSpPr/>
          <p:nvPr/>
        </p:nvSpPr>
        <p:spPr>
          <a:xfrm>
            <a:off x="766914" y="4162871"/>
            <a:ext cx="10274711"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Therefore, </a:t>
            </a:r>
            <a:r>
              <a:rPr lang="en-US" sz="2000" b="1">
                <a:solidFill>
                  <a:schemeClr val="dk1"/>
                </a:solidFill>
                <a:latin typeface="Arial"/>
                <a:ea typeface="Arial"/>
                <a:cs typeface="Arial"/>
                <a:sym typeface="Arial"/>
              </a:rPr>
              <a:t>need</a:t>
            </a:r>
            <a:r>
              <a:rPr lang="en-US" sz="2000">
                <a:solidFill>
                  <a:schemeClr val="dk1"/>
                </a:solidFill>
                <a:latin typeface="Arial"/>
                <a:ea typeface="Arial"/>
                <a:cs typeface="Arial"/>
                <a:sym typeface="Arial"/>
              </a:rPr>
              <a:t> for a </a:t>
            </a:r>
            <a:r>
              <a:rPr lang="en-US" sz="2000" b="1">
                <a:solidFill>
                  <a:schemeClr val="dk1"/>
                </a:solidFill>
                <a:latin typeface="Arial"/>
                <a:ea typeface="Arial"/>
                <a:cs typeface="Arial"/>
                <a:sym typeface="Arial"/>
              </a:rPr>
              <a:t>IDS</a:t>
            </a:r>
            <a:r>
              <a:rPr lang="en-US" sz="2000">
                <a:solidFill>
                  <a:schemeClr val="dk1"/>
                </a:solidFill>
                <a:latin typeface="Arial"/>
                <a:ea typeface="Arial"/>
                <a:cs typeface="Arial"/>
                <a:sym typeface="Arial"/>
              </a:rPr>
              <a:t> that is </a:t>
            </a:r>
            <a:endParaRPr/>
          </a:p>
          <a:p>
            <a:pPr marL="0" marR="0" lvl="0" indent="0" algn="l" rtl="0">
              <a:spcBef>
                <a:spcPts val="0"/>
              </a:spcBef>
              <a:spcAft>
                <a:spcPts val="0"/>
              </a:spcAft>
              <a:buNone/>
            </a:pPr>
            <a:r>
              <a:rPr lang="en-US" sz="2000" b="1">
                <a:solidFill>
                  <a:srgbClr val="548135"/>
                </a:solidFill>
                <a:latin typeface="Arial"/>
                <a:ea typeface="Arial"/>
                <a:cs typeface="Arial"/>
                <a:sym typeface="Arial"/>
              </a:rPr>
              <a:t>	</a:t>
            </a:r>
            <a:r>
              <a:rPr lang="en-US" sz="2000" b="1">
                <a:solidFill>
                  <a:schemeClr val="dk1"/>
                </a:solidFill>
                <a:latin typeface="Arial"/>
                <a:ea typeface="Arial"/>
                <a:cs typeface="Arial"/>
                <a:sym typeface="Arial"/>
              </a:rPr>
              <a:t>1. </a:t>
            </a:r>
            <a:r>
              <a:rPr lang="en-US" sz="2000" b="1">
                <a:solidFill>
                  <a:srgbClr val="548135"/>
                </a:solidFill>
                <a:latin typeface="Arial"/>
                <a:ea typeface="Arial"/>
                <a:cs typeface="Arial"/>
                <a:sym typeface="Arial"/>
              </a:rPr>
              <a:t>adaptive </a:t>
            </a:r>
            <a:endParaRPr/>
          </a:p>
          <a:p>
            <a:pPr marL="0" marR="0" lvl="0" indent="0" algn="l" rtl="0">
              <a:spcBef>
                <a:spcPts val="0"/>
              </a:spcBef>
              <a:spcAft>
                <a:spcPts val="0"/>
              </a:spcAft>
              <a:buNone/>
            </a:pPr>
            <a:r>
              <a:rPr lang="en-US" sz="2000" b="1">
                <a:solidFill>
                  <a:srgbClr val="548135"/>
                </a:solidFill>
                <a:latin typeface="Arial"/>
                <a:ea typeface="Arial"/>
                <a:cs typeface="Arial"/>
                <a:sym typeface="Arial"/>
              </a:rPr>
              <a:t>	</a:t>
            </a:r>
            <a:r>
              <a:rPr lang="en-US" sz="2000" b="1">
                <a:solidFill>
                  <a:schemeClr val="dk1"/>
                </a:solidFill>
                <a:latin typeface="Arial"/>
                <a:ea typeface="Arial"/>
                <a:cs typeface="Arial"/>
                <a:sym typeface="Arial"/>
              </a:rPr>
              <a:t>2. </a:t>
            </a:r>
            <a:r>
              <a:rPr lang="en-US" sz="2000" b="1">
                <a:solidFill>
                  <a:srgbClr val="548135"/>
                </a:solidFill>
                <a:latin typeface="Arial"/>
                <a:ea typeface="Arial"/>
                <a:cs typeface="Arial"/>
                <a:sym typeface="Arial"/>
              </a:rPr>
              <a:t>dynamic </a:t>
            </a:r>
            <a:endParaRPr/>
          </a:p>
          <a:p>
            <a:pPr marL="0" marR="0" lvl="0" indent="0" algn="l" rtl="0">
              <a:spcBef>
                <a:spcPts val="0"/>
              </a:spcBef>
              <a:spcAft>
                <a:spcPts val="0"/>
              </a:spcAft>
              <a:buNone/>
            </a:pPr>
            <a:r>
              <a:rPr lang="en-US" sz="2000" b="1">
                <a:solidFill>
                  <a:srgbClr val="548135"/>
                </a:solidFill>
                <a:latin typeface="Arial"/>
                <a:ea typeface="Arial"/>
                <a:cs typeface="Arial"/>
                <a:sym typeface="Arial"/>
              </a:rPr>
              <a:t>	</a:t>
            </a:r>
            <a:r>
              <a:rPr lang="en-US" sz="2000" b="1">
                <a:solidFill>
                  <a:schemeClr val="dk1"/>
                </a:solidFill>
                <a:latin typeface="Arial"/>
                <a:ea typeface="Arial"/>
                <a:cs typeface="Arial"/>
                <a:sym typeface="Arial"/>
              </a:rPr>
              <a:t>3. </a:t>
            </a:r>
            <a:r>
              <a:rPr lang="en-US" sz="2000" b="1">
                <a:solidFill>
                  <a:srgbClr val="548135"/>
                </a:solidFill>
                <a:latin typeface="Arial"/>
                <a:ea typeface="Arial"/>
                <a:cs typeface="Arial"/>
                <a:sym typeface="Arial"/>
              </a:rPr>
              <a:t>require least human intervention</a:t>
            </a:r>
            <a:endParaRPr sz="2000" b="0" i="0">
              <a:solidFill>
                <a:srgbClr val="548135"/>
              </a:solidFill>
              <a:latin typeface="Arial"/>
              <a:ea typeface="Arial"/>
              <a:cs typeface="Arial"/>
              <a:sym typeface="Arial"/>
            </a:endParaRPr>
          </a:p>
        </p:txBody>
      </p:sp>
      <p:sp>
        <p:nvSpPr>
          <p:cNvPr id="462" name="Google Shape;462;p31"/>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31"/>
          <p:cNvSpPr/>
          <p:nvPr/>
        </p:nvSpPr>
        <p:spPr>
          <a:xfrm>
            <a:off x="276367" y="22251"/>
            <a:ext cx="11012951" cy="7017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rgbClr val="FFFFFF"/>
                </a:solidFill>
                <a:latin typeface="Arial"/>
                <a:ea typeface="Arial"/>
                <a:cs typeface="Arial"/>
                <a:sym typeface="Arial"/>
              </a:rPr>
              <a:t>Motivation for Machine Learning based IDS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2"/>
          <p:cNvSpPr/>
          <p:nvPr/>
        </p:nvSpPr>
        <p:spPr>
          <a:xfrm>
            <a:off x="1641987" y="1118418"/>
            <a:ext cx="4911213" cy="4407311"/>
          </a:xfrm>
          <a:prstGeom prst="ellipse">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400">
                <a:solidFill>
                  <a:schemeClr val="dk1"/>
                </a:solidFill>
                <a:latin typeface="Calibri"/>
                <a:ea typeface="Calibri"/>
                <a:cs typeface="Calibri"/>
                <a:sym typeface="Calibri"/>
              </a:rPr>
              <a:t>ML</a:t>
            </a:r>
            <a:endParaRPr sz="1050">
              <a:solidFill>
                <a:schemeClr val="dk1"/>
              </a:solidFill>
              <a:latin typeface="Calibri"/>
              <a:ea typeface="Calibri"/>
              <a:cs typeface="Calibri"/>
              <a:sym typeface="Calibri"/>
            </a:endParaRPr>
          </a:p>
        </p:txBody>
      </p:sp>
      <p:sp>
        <p:nvSpPr>
          <p:cNvPr id="469" name="Google Shape;469;p32"/>
          <p:cNvSpPr/>
          <p:nvPr/>
        </p:nvSpPr>
        <p:spPr>
          <a:xfrm>
            <a:off x="5447071" y="1010263"/>
            <a:ext cx="5211097" cy="4407311"/>
          </a:xfrm>
          <a:prstGeom prst="ellipse">
            <a:avLst/>
          </a:prstGeom>
          <a:solidFill>
            <a:srgbClr val="D8E2F3">
              <a:alpha val="3176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Calibri"/>
                <a:ea typeface="Calibri"/>
                <a:cs typeface="Calibri"/>
                <a:sym typeface="Calibri"/>
              </a:rPr>
              <a:t>    Anomaly </a:t>
            </a:r>
            <a:endParaRPr/>
          </a:p>
          <a:p>
            <a:pPr marL="0" marR="0" lvl="0" indent="0" algn="ctr" rtl="0">
              <a:spcBef>
                <a:spcPts val="0"/>
              </a:spcBef>
              <a:spcAft>
                <a:spcPts val="0"/>
              </a:spcAft>
              <a:buNone/>
            </a:pPr>
            <a:r>
              <a:rPr lang="en-US" sz="4400">
                <a:solidFill>
                  <a:schemeClr val="dk1"/>
                </a:solidFill>
                <a:latin typeface="Calibri"/>
                <a:ea typeface="Calibri"/>
                <a:cs typeface="Calibri"/>
                <a:sym typeface="Calibri"/>
              </a:rPr>
              <a:t>    detection</a:t>
            </a:r>
            <a:endParaRPr/>
          </a:p>
        </p:txBody>
      </p:sp>
      <p:sp>
        <p:nvSpPr>
          <p:cNvPr id="470" name="Google Shape;470;p32"/>
          <p:cNvSpPr txBox="1"/>
          <p:nvPr/>
        </p:nvSpPr>
        <p:spPr>
          <a:xfrm flipH="1">
            <a:off x="5193643" y="5477972"/>
            <a:ext cx="2274694" cy="52322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ML-based IDS</a:t>
            </a:r>
            <a:endParaRPr/>
          </a:p>
        </p:txBody>
      </p:sp>
      <p:cxnSp>
        <p:nvCxnSpPr>
          <p:cNvPr id="471" name="Google Shape;471;p32"/>
          <p:cNvCxnSpPr/>
          <p:nvPr/>
        </p:nvCxnSpPr>
        <p:spPr>
          <a:xfrm>
            <a:off x="6096000" y="3322073"/>
            <a:ext cx="0" cy="2155899"/>
          </a:xfrm>
          <a:prstGeom prst="straightConnector1">
            <a:avLst/>
          </a:prstGeom>
          <a:noFill/>
          <a:ln w="38100" cap="flat" cmpd="sng">
            <a:solidFill>
              <a:schemeClr val="accent1"/>
            </a:solidFill>
            <a:prstDash val="solid"/>
            <a:miter lim="800000"/>
            <a:headEnd type="none" w="sm" len="sm"/>
            <a:tailEnd type="triangle" w="med" len="med"/>
          </a:ln>
        </p:spPr>
      </p:cxnSp>
      <p:sp>
        <p:nvSpPr>
          <p:cNvPr id="472" name="Google Shape;472;p32"/>
          <p:cNvSpPr txBox="1"/>
          <p:nvPr/>
        </p:nvSpPr>
        <p:spPr>
          <a:xfrm flipH="1">
            <a:off x="8249276" y="278807"/>
            <a:ext cx="3519938" cy="52322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Heuristics/ Rule based</a:t>
            </a:r>
            <a:endParaRPr/>
          </a:p>
        </p:txBody>
      </p:sp>
      <p:cxnSp>
        <p:nvCxnSpPr>
          <p:cNvPr id="473" name="Google Shape;473;p32"/>
          <p:cNvCxnSpPr>
            <a:endCxn id="472" idx="2"/>
          </p:cNvCxnSpPr>
          <p:nvPr/>
        </p:nvCxnSpPr>
        <p:spPr>
          <a:xfrm rot="10800000" flipH="1">
            <a:off x="8730945" y="802027"/>
            <a:ext cx="1278300" cy="810600"/>
          </a:xfrm>
          <a:prstGeom prst="straightConnector1">
            <a:avLst/>
          </a:prstGeom>
          <a:noFill/>
          <a:ln w="38100" cap="flat" cmpd="sng">
            <a:solidFill>
              <a:srgbClr val="92D050"/>
            </a:solidFill>
            <a:prstDash val="solid"/>
            <a:miter lim="800000"/>
            <a:headEnd type="none" w="sm" len="sm"/>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p33"/>
          <p:cNvPicPr preferRelativeResize="0"/>
          <p:nvPr/>
        </p:nvPicPr>
        <p:blipFill rotWithShape="1">
          <a:blip r:embed="rId3">
            <a:alphaModFix/>
          </a:blip>
          <a:srcRect t="30545" b="28429"/>
          <a:stretch/>
        </p:blipFill>
        <p:spPr>
          <a:xfrm>
            <a:off x="607965" y="1907459"/>
            <a:ext cx="11418525" cy="263504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34"/>
          <p:cNvPicPr preferRelativeResize="0"/>
          <p:nvPr/>
        </p:nvPicPr>
        <p:blipFill rotWithShape="1">
          <a:blip r:embed="rId3">
            <a:alphaModFix/>
          </a:blip>
          <a:srcRect/>
          <a:stretch/>
        </p:blipFill>
        <p:spPr>
          <a:xfrm>
            <a:off x="2195512" y="1466850"/>
            <a:ext cx="7800975" cy="3924300"/>
          </a:xfrm>
          <a:prstGeom prst="rect">
            <a:avLst/>
          </a:prstGeom>
          <a:noFill/>
          <a:ln>
            <a:noFill/>
          </a:ln>
        </p:spPr>
      </p:pic>
      <p:grpSp>
        <p:nvGrpSpPr>
          <p:cNvPr id="484" name="Google Shape;484;p34"/>
          <p:cNvGrpSpPr/>
          <p:nvPr/>
        </p:nvGrpSpPr>
        <p:grpSpPr>
          <a:xfrm>
            <a:off x="0" y="-21021"/>
            <a:ext cx="12192000" cy="756744"/>
            <a:chOff x="0" y="-21021"/>
            <a:chExt cx="12192000" cy="756744"/>
          </a:xfrm>
        </p:grpSpPr>
        <p:sp>
          <p:nvSpPr>
            <p:cNvPr id="485" name="Google Shape;485;p34"/>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34"/>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ML vs Traditional programming</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35"/>
          <p:cNvPicPr preferRelativeResize="0"/>
          <p:nvPr/>
        </p:nvPicPr>
        <p:blipFill rotWithShape="1">
          <a:blip r:embed="rId3">
            <a:alphaModFix/>
          </a:blip>
          <a:srcRect b="65027"/>
          <a:stretch/>
        </p:blipFill>
        <p:spPr>
          <a:xfrm>
            <a:off x="253857" y="921361"/>
            <a:ext cx="6370062" cy="622681"/>
          </a:xfrm>
          <a:prstGeom prst="rect">
            <a:avLst/>
          </a:prstGeom>
          <a:noFill/>
          <a:ln>
            <a:noFill/>
          </a:ln>
        </p:spPr>
      </p:pic>
      <p:pic>
        <p:nvPicPr>
          <p:cNvPr id="493" name="Google Shape;493;p35"/>
          <p:cNvPicPr preferRelativeResize="0"/>
          <p:nvPr/>
        </p:nvPicPr>
        <p:blipFill rotWithShape="1">
          <a:blip r:embed="rId4">
            <a:alphaModFix/>
          </a:blip>
          <a:srcRect b="64360"/>
          <a:stretch/>
        </p:blipFill>
        <p:spPr>
          <a:xfrm>
            <a:off x="5985256" y="3084906"/>
            <a:ext cx="5499889" cy="634557"/>
          </a:xfrm>
          <a:prstGeom prst="rect">
            <a:avLst/>
          </a:prstGeom>
          <a:gradFill>
            <a:gsLst>
              <a:gs pos="0">
                <a:srgbClr val="F5F7FC"/>
              </a:gs>
              <a:gs pos="74000">
                <a:srgbClr val="A9BEE4"/>
              </a:gs>
              <a:gs pos="83000">
                <a:srgbClr val="A9BEE4"/>
              </a:gs>
              <a:gs pos="100000">
                <a:srgbClr val="C5D3ED"/>
              </a:gs>
            </a:gsLst>
            <a:lin ang="5400000" scaled="0"/>
          </a:gradFill>
          <a:ln>
            <a:noFill/>
          </a:ln>
        </p:spPr>
      </p:pic>
      <p:sp>
        <p:nvSpPr>
          <p:cNvPr id="494" name="Google Shape;494;p35"/>
          <p:cNvSpPr txBox="1"/>
          <p:nvPr/>
        </p:nvSpPr>
        <p:spPr>
          <a:xfrm>
            <a:off x="381178" y="1622628"/>
            <a:ext cx="7012447" cy="1077218"/>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find novel attacks, identify </a:t>
            </a:r>
            <a:r>
              <a:rPr lang="en-US" sz="3200" b="1">
                <a:solidFill>
                  <a:schemeClr val="dk1"/>
                </a:solidFill>
                <a:latin typeface="Calibri"/>
                <a:ea typeface="Calibri"/>
                <a:cs typeface="Calibri"/>
                <a:sym typeface="Calibri"/>
              </a:rPr>
              <a:t>never seen before attacks</a:t>
            </a:r>
            <a:r>
              <a:rPr lang="en-US" sz="3200">
                <a:solidFill>
                  <a:schemeClr val="dk1"/>
                </a:solidFill>
                <a:latin typeface="Calibri"/>
                <a:ea typeface="Calibri"/>
                <a:cs typeface="Calibri"/>
                <a:sym typeface="Calibri"/>
              </a:rPr>
              <a:t> (zero-day attacks) </a:t>
            </a:r>
            <a:endParaRPr/>
          </a:p>
        </p:txBody>
      </p:sp>
      <p:sp>
        <p:nvSpPr>
          <p:cNvPr id="495" name="Google Shape;495;p35"/>
          <p:cNvSpPr txBox="1"/>
          <p:nvPr/>
        </p:nvSpPr>
        <p:spPr>
          <a:xfrm>
            <a:off x="5127586" y="4061068"/>
            <a:ext cx="6635494" cy="584775"/>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Learn </a:t>
            </a:r>
            <a:r>
              <a:rPr lang="en-US" sz="3200" b="1">
                <a:solidFill>
                  <a:schemeClr val="dk1"/>
                </a:solidFill>
                <a:latin typeface="Calibri"/>
                <a:ea typeface="Calibri"/>
                <a:cs typeface="Calibri"/>
                <a:sym typeface="Calibri"/>
              </a:rPr>
              <a:t>patterns</a:t>
            </a:r>
            <a:r>
              <a:rPr lang="en-US" sz="3200">
                <a:solidFill>
                  <a:schemeClr val="dk1"/>
                </a:solidFill>
                <a:latin typeface="Calibri"/>
                <a:ea typeface="Calibri"/>
                <a:cs typeface="Calibri"/>
                <a:sym typeface="Calibri"/>
              </a:rPr>
              <a:t>, identify </a:t>
            </a:r>
            <a:r>
              <a:rPr lang="en-US" sz="3200" b="1">
                <a:solidFill>
                  <a:schemeClr val="dk1"/>
                </a:solidFill>
                <a:latin typeface="Calibri"/>
                <a:ea typeface="Calibri"/>
                <a:cs typeface="Calibri"/>
                <a:sym typeface="Calibri"/>
              </a:rPr>
              <a:t>similar things.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36"/>
          <p:cNvPicPr preferRelativeResize="0"/>
          <p:nvPr/>
        </p:nvPicPr>
        <p:blipFill rotWithShape="1">
          <a:blip r:embed="rId3">
            <a:alphaModFix/>
          </a:blip>
          <a:srcRect r="16689" b="80163"/>
          <a:stretch/>
        </p:blipFill>
        <p:spPr>
          <a:xfrm>
            <a:off x="575057" y="273270"/>
            <a:ext cx="5084963" cy="1127267"/>
          </a:xfrm>
          <a:prstGeom prst="rect">
            <a:avLst/>
          </a:prstGeom>
          <a:solidFill>
            <a:srgbClr val="DDEAF6"/>
          </a:solidFill>
          <a:ln>
            <a:noFill/>
          </a:ln>
        </p:spPr>
      </p:pic>
      <p:sp>
        <p:nvSpPr>
          <p:cNvPr id="501" name="Google Shape;501;p36"/>
          <p:cNvSpPr txBox="1"/>
          <p:nvPr/>
        </p:nvSpPr>
        <p:spPr>
          <a:xfrm>
            <a:off x="825750" y="1620456"/>
            <a:ext cx="11223496" cy="584775"/>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3200"/>
              <a:buFont typeface="Calibri"/>
              <a:buNone/>
            </a:pPr>
            <a:r>
              <a:rPr lang="en-US" sz="3200">
                <a:solidFill>
                  <a:schemeClr val="dk1"/>
                </a:solidFill>
                <a:latin typeface="Calibri"/>
                <a:ea typeface="Calibri"/>
                <a:cs typeface="Calibri"/>
                <a:sym typeface="Calibri"/>
              </a:rPr>
              <a:t>Advanced actors can create perturbation to bypass the system </a:t>
            </a:r>
            <a:endParaRPr/>
          </a:p>
        </p:txBody>
      </p:sp>
      <p:pic>
        <p:nvPicPr>
          <p:cNvPr id="502" name="Google Shape;502;p36" descr="Image result for fake tom and jerry baby butch gif"/>
          <p:cNvPicPr preferRelativeResize="0"/>
          <p:nvPr/>
        </p:nvPicPr>
        <p:blipFill rotWithShape="1">
          <a:blip r:embed="rId4">
            <a:alphaModFix/>
          </a:blip>
          <a:srcRect/>
          <a:stretch/>
        </p:blipFill>
        <p:spPr>
          <a:xfrm>
            <a:off x="3966258" y="2917593"/>
            <a:ext cx="4259484" cy="31946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7"/>
          <p:cNvSpPr txBox="1"/>
          <p:nvPr/>
        </p:nvSpPr>
        <p:spPr>
          <a:xfrm>
            <a:off x="304500" y="112188"/>
            <a:ext cx="10124290" cy="3539430"/>
          </a:xfrm>
          <a:prstGeom prst="rect">
            <a:avLst/>
          </a:prstGeom>
          <a:solidFill>
            <a:srgbClr val="DDEAF6"/>
          </a:solid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Many </a:t>
            </a:r>
            <a:r>
              <a:rPr lang="en-US" sz="3200" b="1">
                <a:solidFill>
                  <a:schemeClr val="dk1"/>
                </a:solidFill>
                <a:latin typeface="Calibri"/>
                <a:ea typeface="Calibri"/>
                <a:cs typeface="Calibri"/>
                <a:sym typeface="Calibri"/>
              </a:rPr>
              <a:t>false positives</a:t>
            </a:r>
            <a:endParaRPr/>
          </a:p>
          <a:p>
            <a:pPr marL="514350" marR="0" lvl="0" indent="-311150" algn="l" rtl="0">
              <a:spcBef>
                <a:spcPts val="0"/>
              </a:spcBef>
              <a:spcAft>
                <a:spcPts val="0"/>
              </a:spcAft>
              <a:buClr>
                <a:schemeClr val="dk1"/>
              </a:buClr>
              <a:buSzPts val="3200"/>
              <a:buFont typeface="Calibri"/>
              <a:buNone/>
            </a:pPr>
            <a:endParaRPr sz="3200">
              <a:solidFill>
                <a:schemeClr val="dk1"/>
              </a:solidFill>
              <a:latin typeface="Calibri"/>
              <a:ea typeface="Calibri"/>
              <a:cs typeface="Calibri"/>
              <a:sym typeface="Calibri"/>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Lack of </a:t>
            </a:r>
            <a:r>
              <a:rPr lang="en-US" sz="3200" b="1">
                <a:solidFill>
                  <a:schemeClr val="dk1"/>
                </a:solidFill>
                <a:latin typeface="Calibri"/>
                <a:ea typeface="Calibri"/>
                <a:cs typeface="Calibri"/>
                <a:sym typeface="Calibri"/>
              </a:rPr>
              <a:t>proper training data</a:t>
            </a:r>
            <a:endParaRPr/>
          </a:p>
          <a:p>
            <a:pPr marL="1028700" marR="0" lvl="1" indent="-571500" algn="l" rtl="0">
              <a:spcBef>
                <a:spcPts val="0"/>
              </a:spcBef>
              <a:spcAft>
                <a:spcPts val="0"/>
              </a:spcAft>
              <a:buClr>
                <a:schemeClr val="dk1"/>
              </a:buClr>
              <a:buSzPts val="3200"/>
              <a:buFont typeface="Calibri"/>
              <a:buAutoNum type="romanUcPeriod"/>
            </a:pPr>
            <a:r>
              <a:rPr lang="en-US" sz="3200" b="0" i="0" u="none" strike="noStrike" cap="none">
                <a:solidFill>
                  <a:schemeClr val="dk1"/>
                </a:solidFill>
                <a:latin typeface="Calibri"/>
                <a:ea typeface="Calibri"/>
                <a:cs typeface="Calibri"/>
                <a:sym typeface="Calibri"/>
              </a:rPr>
              <a:t>What data to train model on?</a:t>
            </a:r>
            <a:endParaRPr/>
          </a:p>
          <a:p>
            <a:pPr marL="1028700" marR="0" lvl="1" indent="-571500" algn="l" rtl="0">
              <a:spcBef>
                <a:spcPts val="0"/>
              </a:spcBef>
              <a:spcAft>
                <a:spcPts val="0"/>
              </a:spcAft>
              <a:buClr>
                <a:schemeClr val="dk1"/>
              </a:buClr>
              <a:buSzPts val="3200"/>
              <a:buFont typeface="Calibri"/>
              <a:buAutoNum type="romanUcPeriod"/>
            </a:pPr>
            <a:r>
              <a:rPr lang="en-US" sz="3200" b="0" i="0" u="none" strike="noStrike" cap="none">
                <a:solidFill>
                  <a:schemeClr val="dk1"/>
                </a:solidFill>
                <a:latin typeface="Calibri"/>
                <a:ea typeface="Calibri"/>
                <a:cs typeface="Calibri"/>
                <a:sym typeface="Calibri"/>
              </a:rPr>
              <a:t>Clean input data</a:t>
            </a:r>
            <a:endParaRPr/>
          </a:p>
          <a:p>
            <a:pPr marL="457200" marR="0" lvl="1" indent="0" algn="l" rtl="0">
              <a:spcBef>
                <a:spcPts val="0"/>
              </a:spcBef>
              <a:spcAft>
                <a:spcPts val="0"/>
              </a:spcAft>
              <a:buNone/>
            </a:pPr>
            <a:endParaRPr sz="3200" b="0" i="0" u="none" strike="noStrike" cap="none">
              <a:solidFill>
                <a:schemeClr val="dk1"/>
              </a:solidFill>
              <a:latin typeface="Calibri"/>
              <a:ea typeface="Calibri"/>
              <a:cs typeface="Calibri"/>
              <a:sym typeface="Calibri"/>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Used without </a:t>
            </a:r>
            <a:r>
              <a:rPr lang="en-US" sz="3200" b="1">
                <a:solidFill>
                  <a:schemeClr val="dk1"/>
                </a:solidFill>
                <a:latin typeface="Calibri"/>
                <a:ea typeface="Calibri"/>
                <a:cs typeface="Calibri"/>
                <a:sym typeface="Calibri"/>
              </a:rPr>
              <a:t>deep understanding of model </a:t>
            </a:r>
            <a:endParaRPr/>
          </a:p>
        </p:txBody>
      </p:sp>
      <p:pic>
        <p:nvPicPr>
          <p:cNvPr id="508" name="Google Shape;508;p37" descr="Related image"/>
          <p:cNvPicPr preferRelativeResize="0"/>
          <p:nvPr/>
        </p:nvPicPr>
        <p:blipFill rotWithShape="1">
          <a:blip r:embed="rId3">
            <a:alphaModFix/>
          </a:blip>
          <a:srcRect/>
          <a:stretch/>
        </p:blipFill>
        <p:spPr>
          <a:xfrm>
            <a:off x="304500" y="3842646"/>
            <a:ext cx="3254656" cy="2278260"/>
          </a:xfrm>
          <a:prstGeom prst="rect">
            <a:avLst/>
          </a:prstGeom>
          <a:noFill/>
          <a:ln>
            <a:noFill/>
          </a:ln>
        </p:spPr>
      </p:pic>
      <p:grpSp>
        <p:nvGrpSpPr>
          <p:cNvPr id="509" name="Google Shape;509;p37"/>
          <p:cNvGrpSpPr/>
          <p:nvPr/>
        </p:nvGrpSpPr>
        <p:grpSpPr>
          <a:xfrm>
            <a:off x="7766530" y="3842646"/>
            <a:ext cx="4050240" cy="2278260"/>
            <a:chOff x="6851287" y="3842646"/>
            <a:chExt cx="4050240" cy="2278260"/>
          </a:xfrm>
        </p:grpSpPr>
        <p:pic>
          <p:nvPicPr>
            <p:cNvPr id="510" name="Google Shape;510;p37" descr="Related image"/>
            <p:cNvPicPr preferRelativeResize="0"/>
            <p:nvPr/>
          </p:nvPicPr>
          <p:blipFill rotWithShape="1">
            <a:blip r:embed="rId4">
              <a:alphaModFix/>
            </a:blip>
            <a:srcRect/>
            <a:stretch/>
          </p:blipFill>
          <p:spPr>
            <a:xfrm>
              <a:off x="6851287" y="3842646"/>
              <a:ext cx="4050240" cy="2278260"/>
            </a:xfrm>
            <a:prstGeom prst="rect">
              <a:avLst/>
            </a:prstGeom>
            <a:noFill/>
            <a:ln>
              <a:noFill/>
            </a:ln>
          </p:spPr>
        </p:pic>
        <p:sp>
          <p:nvSpPr>
            <p:cNvPr id="511" name="Google Shape;511;p37"/>
            <p:cNvSpPr txBox="1"/>
            <p:nvPr/>
          </p:nvSpPr>
          <p:spPr>
            <a:xfrm>
              <a:off x="7510101" y="5474575"/>
              <a:ext cx="243068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Get excited</a:t>
              </a:r>
              <a:endParaRPr/>
            </a:p>
          </p:txBody>
        </p:sp>
      </p:grpSp>
      <p:sp>
        <p:nvSpPr>
          <p:cNvPr id="512" name="Google Shape;512;p37"/>
          <p:cNvSpPr/>
          <p:nvPr/>
        </p:nvSpPr>
        <p:spPr>
          <a:xfrm>
            <a:off x="4043280" y="3999144"/>
            <a:ext cx="3421321" cy="1965263"/>
          </a:xfrm>
          <a:prstGeom prst="rect">
            <a:avLst/>
          </a:prstGeom>
          <a:solidFill>
            <a:srgbClr val="DA0C1D"/>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lt1"/>
                </a:solidFill>
                <a:latin typeface="Arial Black"/>
                <a:ea typeface="Arial Black"/>
                <a:cs typeface="Arial Black"/>
                <a:sym typeface="Arial Black"/>
              </a:rPr>
              <a:t>Advanced ML-IDS</a:t>
            </a:r>
            <a:endParaRPr sz="1800" b="1">
              <a:solidFill>
                <a:schemeClr val="lt1"/>
              </a:solidFill>
              <a:latin typeface="Arial Black"/>
              <a:ea typeface="Arial Black"/>
              <a:cs typeface="Arial Black"/>
              <a:sym typeface="Arial Blac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38"/>
          <p:cNvPicPr preferRelativeResize="0"/>
          <p:nvPr/>
        </p:nvPicPr>
        <p:blipFill rotWithShape="1">
          <a:blip r:embed="rId3">
            <a:alphaModFix/>
          </a:blip>
          <a:srcRect/>
          <a:stretch/>
        </p:blipFill>
        <p:spPr>
          <a:xfrm>
            <a:off x="3964167" y="463191"/>
            <a:ext cx="7016697" cy="5231136"/>
          </a:xfrm>
          <a:prstGeom prst="rect">
            <a:avLst/>
          </a:prstGeom>
          <a:noFill/>
          <a:ln>
            <a:noFill/>
          </a:ln>
        </p:spPr>
      </p:pic>
      <p:sp>
        <p:nvSpPr>
          <p:cNvPr id="518" name="Google Shape;518;p38"/>
          <p:cNvSpPr txBox="1"/>
          <p:nvPr/>
        </p:nvSpPr>
        <p:spPr>
          <a:xfrm>
            <a:off x="6813756" y="5782818"/>
            <a:ext cx="20746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Misaligned bridge</a:t>
            </a:r>
            <a:endParaRPr/>
          </a:p>
        </p:txBody>
      </p:sp>
      <p:sp>
        <p:nvSpPr>
          <p:cNvPr id="519" name="Google Shape;519;p38"/>
          <p:cNvSpPr/>
          <p:nvPr/>
        </p:nvSpPr>
        <p:spPr>
          <a:xfrm>
            <a:off x="5378245" y="6394809"/>
            <a:ext cx="6243484" cy="33855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252525"/>
                </a:solidFill>
                <a:latin typeface="IBM Plex Sans"/>
                <a:ea typeface="IBM Plex Sans"/>
                <a:cs typeface="IBM Plex Sans"/>
                <a:sym typeface="IBM Plex Sans"/>
              </a:rPr>
              <a:t>Copyright@ National Oceanic and Atmospheric Administration (NOAA)</a:t>
            </a:r>
            <a:endParaRPr sz="1600">
              <a:solidFill>
                <a:schemeClr val="dk1"/>
              </a:solidFill>
              <a:latin typeface="Calibri"/>
              <a:ea typeface="Calibri"/>
              <a:cs typeface="Calibri"/>
              <a:sym typeface="Calibri"/>
            </a:endParaRPr>
          </a:p>
        </p:txBody>
      </p:sp>
      <p:sp>
        <p:nvSpPr>
          <p:cNvPr id="520" name="Google Shape;520;p38"/>
          <p:cNvSpPr txBox="1"/>
          <p:nvPr/>
        </p:nvSpPr>
        <p:spPr>
          <a:xfrm>
            <a:off x="188704" y="1047933"/>
            <a:ext cx="3092245" cy="2308324"/>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Improper understanding leads to</a:t>
            </a:r>
            <a:r>
              <a:rPr lang="en-US" sz="2400" b="1">
                <a:solidFill>
                  <a:schemeClr val="dk1"/>
                </a:solidFill>
                <a:latin typeface="Calibri"/>
                <a:ea typeface="Calibri"/>
                <a:cs typeface="Calibri"/>
                <a:sym typeface="Calibri"/>
              </a:rPr>
              <a:t> gap</a:t>
            </a:r>
            <a:r>
              <a:rPr lang="en-US" sz="2400">
                <a:solidFill>
                  <a:schemeClr val="dk1"/>
                </a:solidFill>
                <a:latin typeface="Calibri"/>
                <a:ea typeface="Calibri"/>
                <a:cs typeface="Calibri"/>
                <a:sym typeface="Calibri"/>
              </a:rPr>
              <a:t> between </a:t>
            </a:r>
            <a:r>
              <a:rPr lang="en-US" sz="2400" b="1">
                <a:solidFill>
                  <a:schemeClr val="dk1"/>
                </a:solidFill>
                <a:latin typeface="Calibri"/>
                <a:ea typeface="Calibri"/>
                <a:cs typeface="Calibri"/>
                <a:sym typeface="Calibri"/>
              </a:rPr>
              <a:t>requirements </a:t>
            </a:r>
            <a:r>
              <a:rPr lang="en-US" sz="2400">
                <a:solidFill>
                  <a:schemeClr val="dk1"/>
                </a:solidFill>
                <a:latin typeface="Calibri"/>
                <a:ea typeface="Calibri"/>
                <a:cs typeface="Calibri"/>
                <a:sym typeface="Calibri"/>
              </a:rPr>
              <a:t>and </a:t>
            </a:r>
            <a:r>
              <a:rPr lang="en-US" sz="2400" b="1">
                <a:solidFill>
                  <a:schemeClr val="dk1"/>
                </a:solidFill>
                <a:latin typeface="Calibri"/>
                <a:ea typeface="Calibri"/>
                <a:cs typeface="Calibri"/>
                <a:sym typeface="Calibri"/>
              </a:rPr>
              <a:t>applications</a:t>
            </a:r>
            <a:r>
              <a:rPr lang="en-US" sz="2400">
                <a:solidFill>
                  <a:schemeClr val="dk1"/>
                </a:solidFill>
                <a:latin typeface="Calibri"/>
                <a:ea typeface="Calibri"/>
                <a:cs typeface="Calibri"/>
                <a:sym typeface="Calibri"/>
              </a:rPr>
              <a:t> of the 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9"/>
          <p:cNvSpPr txBox="1"/>
          <p:nvPr/>
        </p:nvSpPr>
        <p:spPr>
          <a:xfrm>
            <a:off x="6813756" y="5782818"/>
            <a:ext cx="20746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Misaligned bridge</a:t>
            </a:r>
            <a:endParaRPr/>
          </a:p>
        </p:txBody>
      </p:sp>
      <p:sp>
        <p:nvSpPr>
          <p:cNvPr id="527" name="Google Shape;527;p39"/>
          <p:cNvSpPr/>
          <p:nvPr/>
        </p:nvSpPr>
        <p:spPr>
          <a:xfrm>
            <a:off x="5378245" y="6394809"/>
            <a:ext cx="6243484" cy="338554"/>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252525"/>
                </a:solidFill>
                <a:latin typeface="IBM Plex Sans"/>
                <a:ea typeface="IBM Plex Sans"/>
                <a:cs typeface="IBM Plex Sans"/>
                <a:sym typeface="IBM Plex Sans"/>
              </a:rPr>
              <a:t>Copyright@ National Oceanic and Atmospheric Administration (NOAA)</a:t>
            </a:r>
            <a:endParaRPr sz="1600">
              <a:solidFill>
                <a:schemeClr val="dk1"/>
              </a:solidFill>
              <a:latin typeface="Calibri"/>
              <a:ea typeface="Calibri"/>
              <a:cs typeface="Calibri"/>
              <a:sym typeface="Calibri"/>
            </a:endParaRPr>
          </a:p>
        </p:txBody>
      </p:sp>
      <p:sp>
        <p:nvSpPr>
          <p:cNvPr id="528" name="Google Shape;528;p39"/>
          <p:cNvSpPr txBox="1"/>
          <p:nvPr/>
        </p:nvSpPr>
        <p:spPr>
          <a:xfrm>
            <a:off x="329381" y="1066676"/>
            <a:ext cx="3092245" cy="1569660"/>
          </a:xfrm>
          <a:prstGeom prst="rect">
            <a:avLst/>
          </a:prstGeom>
          <a:solidFill>
            <a:srgbClr val="F2F2F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Reducing </a:t>
            </a:r>
            <a:r>
              <a:rPr lang="en-US" sz="2400" b="1">
                <a:solidFill>
                  <a:schemeClr val="dk1"/>
                </a:solidFill>
                <a:latin typeface="Calibri"/>
                <a:ea typeface="Calibri"/>
                <a:cs typeface="Calibri"/>
                <a:sym typeface="Calibri"/>
              </a:rPr>
              <a:t>gap</a:t>
            </a:r>
            <a:r>
              <a:rPr lang="en-US" sz="2400">
                <a:solidFill>
                  <a:schemeClr val="dk1"/>
                </a:solidFill>
                <a:latin typeface="Calibri"/>
                <a:ea typeface="Calibri"/>
                <a:cs typeface="Calibri"/>
                <a:sym typeface="Calibri"/>
              </a:rPr>
              <a:t> between </a:t>
            </a:r>
            <a:r>
              <a:rPr lang="en-US" sz="2400" b="1">
                <a:solidFill>
                  <a:schemeClr val="dk1"/>
                </a:solidFill>
                <a:latin typeface="Calibri"/>
                <a:ea typeface="Calibri"/>
                <a:cs typeface="Calibri"/>
                <a:sym typeface="Calibri"/>
              </a:rPr>
              <a:t>requirements </a:t>
            </a:r>
            <a:r>
              <a:rPr lang="en-US" sz="2400">
                <a:solidFill>
                  <a:schemeClr val="dk1"/>
                </a:solidFill>
                <a:latin typeface="Calibri"/>
                <a:ea typeface="Calibri"/>
                <a:cs typeface="Calibri"/>
                <a:sym typeface="Calibri"/>
              </a:rPr>
              <a:t>and </a:t>
            </a:r>
            <a:r>
              <a:rPr lang="en-US" sz="2400" b="1">
                <a:solidFill>
                  <a:schemeClr val="dk1"/>
                </a:solidFill>
                <a:latin typeface="Calibri"/>
                <a:ea typeface="Calibri"/>
                <a:cs typeface="Calibri"/>
                <a:sym typeface="Calibri"/>
              </a:rPr>
              <a:t>applications</a:t>
            </a:r>
            <a:r>
              <a:rPr lang="en-US" sz="2400">
                <a:solidFill>
                  <a:schemeClr val="dk1"/>
                </a:solidFill>
                <a:latin typeface="Calibri"/>
                <a:ea typeface="Calibri"/>
                <a:cs typeface="Calibri"/>
                <a:sym typeface="Calibri"/>
              </a:rPr>
              <a:t> of the model.</a:t>
            </a:r>
            <a:endParaRPr/>
          </a:p>
        </p:txBody>
      </p:sp>
      <p:grpSp>
        <p:nvGrpSpPr>
          <p:cNvPr id="529" name="Google Shape;529;p39"/>
          <p:cNvGrpSpPr/>
          <p:nvPr/>
        </p:nvGrpSpPr>
        <p:grpSpPr>
          <a:xfrm>
            <a:off x="3964168" y="428545"/>
            <a:ext cx="7016697" cy="5231136"/>
            <a:chOff x="3964168" y="428545"/>
            <a:chExt cx="7016697" cy="5231136"/>
          </a:xfrm>
        </p:grpSpPr>
        <p:pic>
          <p:nvPicPr>
            <p:cNvPr id="530" name="Google Shape;530;p39"/>
            <p:cNvPicPr preferRelativeResize="0"/>
            <p:nvPr/>
          </p:nvPicPr>
          <p:blipFill rotWithShape="1">
            <a:blip r:embed="rId3">
              <a:alphaModFix/>
            </a:blip>
            <a:srcRect/>
            <a:stretch/>
          </p:blipFill>
          <p:spPr>
            <a:xfrm>
              <a:off x="3964168" y="428545"/>
              <a:ext cx="7016697" cy="5231136"/>
            </a:xfrm>
            <a:prstGeom prst="rect">
              <a:avLst/>
            </a:prstGeom>
            <a:noFill/>
            <a:ln>
              <a:noFill/>
            </a:ln>
          </p:spPr>
        </p:pic>
        <p:sp>
          <p:nvSpPr>
            <p:cNvPr id="531" name="Google Shape;531;p39"/>
            <p:cNvSpPr/>
            <p:nvPr/>
          </p:nvSpPr>
          <p:spPr>
            <a:xfrm rot="2174509">
              <a:off x="5104718" y="2132716"/>
              <a:ext cx="4580407" cy="1007244"/>
            </a:xfrm>
            <a:prstGeom prst="parallelogram">
              <a:avLst>
                <a:gd name="adj" fmla="val 174792"/>
              </a:avLst>
            </a:prstGeom>
            <a:solidFill>
              <a:srgbClr val="BAB1AA"/>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40"/>
          <p:cNvPicPr preferRelativeResize="0"/>
          <p:nvPr/>
        </p:nvPicPr>
        <p:blipFill rotWithShape="1">
          <a:blip r:embed="rId3">
            <a:alphaModFix/>
          </a:blip>
          <a:srcRect r="41794" b="79148"/>
          <a:stretch/>
        </p:blipFill>
        <p:spPr>
          <a:xfrm>
            <a:off x="0" y="17361"/>
            <a:ext cx="6157753" cy="1076446"/>
          </a:xfrm>
          <a:prstGeom prst="rect">
            <a:avLst/>
          </a:prstGeom>
          <a:noFill/>
          <a:ln>
            <a:noFill/>
          </a:ln>
        </p:spPr>
      </p:pic>
      <p:sp>
        <p:nvSpPr>
          <p:cNvPr id="538" name="Google Shape;538;p40"/>
          <p:cNvSpPr txBox="1"/>
          <p:nvPr/>
        </p:nvSpPr>
        <p:spPr>
          <a:xfrm>
            <a:off x="520860" y="1093807"/>
            <a:ext cx="9734310" cy="1569660"/>
          </a:xfrm>
          <a:prstGeom prst="rect">
            <a:avLst/>
          </a:prstGeom>
          <a:solidFill>
            <a:srgbClr val="DDEAF6"/>
          </a:solidFill>
          <a:ln>
            <a:noFill/>
          </a:ln>
        </p:spPr>
        <p:txBody>
          <a:bodyPr spcFirstLastPara="1" wrap="square" lIns="91425" tIns="45700" rIns="91425" bIns="45700" anchor="t" anchorCtr="0">
            <a:spAutoFit/>
          </a:bodyPr>
          <a:lstStyle/>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Devising a </a:t>
            </a:r>
            <a:r>
              <a:rPr lang="en-US" sz="3200" b="1">
                <a:solidFill>
                  <a:schemeClr val="dk1"/>
                </a:solidFill>
                <a:latin typeface="Calibri"/>
                <a:ea typeface="Calibri"/>
                <a:cs typeface="Calibri"/>
                <a:sym typeface="Calibri"/>
              </a:rPr>
              <a:t>sound evaluation scheme. </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Getting the </a:t>
            </a:r>
            <a:r>
              <a:rPr lang="en-US" sz="3200" b="1">
                <a:solidFill>
                  <a:schemeClr val="dk1"/>
                </a:solidFill>
                <a:latin typeface="Calibri"/>
                <a:ea typeface="Calibri"/>
                <a:cs typeface="Calibri"/>
                <a:sym typeface="Calibri"/>
              </a:rPr>
              <a:t>right features </a:t>
            </a:r>
            <a:r>
              <a:rPr lang="en-US" sz="3200">
                <a:solidFill>
                  <a:schemeClr val="dk1"/>
                </a:solidFill>
                <a:latin typeface="Calibri"/>
                <a:ea typeface="Calibri"/>
                <a:cs typeface="Calibri"/>
                <a:sym typeface="Calibri"/>
              </a:rPr>
              <a:t>(most difficult task)</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Getting the </a:t>
            </a:r>
            <a:r>
              <a:rPr lang="en-US" sz="3200" b="1">
                <a:solidFill>
                  <a:schemeClr val="dk1"/>
                </a:solidFill>
                <a:latin typeface="Calibri"/>
                <a:ea typeface="Calibri"/>
                <a:cs typeface="Calibri"/>
                <a:sym typeface="Calibri"/>
              </a:rPr>
              <a:t>right model   </a:t>
            </a:r>
            <a:endParaRPr/>
          </a:p>
        </p:txBody>
      </p:sp>
      <p:grpSp>
        <p:nvGrpSpPr>
          <p:cNvPr id="539" name="Google Shape;539;p40"/>
          <p:cNvGrpSpPr/>
          <p:nvPr/>
        </p:nvGrpSpPr>
        <p:grpSpPr>
          <a:xfrm>
            <a:off x="3078876" y="2844054"/>
            <a:ext cx="7720304" cy="3289706"/>
            <a:chOff x="3078876" y="2844054"/>
            <a:chExt cx="7720304" cy="3289706"/>
          </a:xfrm>
        </p:grpSpPr>
        <p:pic>
          <p:nvPicPr>
            <p:cNvPr id="540" name="Google Shape;540;p40" descr="Image result for hurray child gif"/>
            <p:cNvPicPr preferRelativeResize="0"/>
            <p:nvPr/>
          </p:nvPicPr>
          <p:blipFill rotWithShape="1">
            <a:blip r:embed="rId4">
              <a:alphaModFix/>
            </a:blip>
            <a:srcRect/>
            <a:stretch/>
          </p:blipFill>
          <p:spPr>
            <a:xfrm>
              <a:off x="3078876" y="2844054"/>
              <a:ext cx="4676172" cy="3289706"/>
            </a:xfrm>
            <a:prstGeom prst="rect">
              <a:avLst/>
            </a:prstGeom>
            <a:noFill/>
            <a:ln>
              <a:noFill/>
            </a:ln>
          </p:spPr>
        </p:pic>
        <p:sp>
          <p:nvSpPr>
            <p:cNvPr id="541" name="Google Shape;541;p40"/>
            <p:cNvSpPr txBox="1"/>
            <p:nvPr/>
          </p:nvSpPr>
          <p:spPr>
            <a:xfrm>
              <a:off x="8206450" y="3716002"/>
              <a:ext cx="25927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Let’s begin! </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dirty="0"/>
          </a:p>
        </p:txBody>
      </p:sp>
      <p:sp>
        <p:nvSpPr>
          <p:cNvPr id="193" name="Google Shape;193;p5"/>
          <p:cNvSpPr txBox="1">
            <a:spLocks noGrp="1"/>
          </p:cNvSpPr>
          <p:nvPr>
            <p:ph type="body" idx="1"/>
          </p:nvPr>
        </p:nvSpPr>
        <p:spPr>
          <a:xfrm>
            <a:off x="540775" y="1333500"/>
            <a:ext cx="11523406" cy="51816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chemeClr val="dk1"/>
              </a:buClr>
              <a:buSzPts val="2500"/>
              <a:buChar char="•"/>
            </a:pPr>
            <a:r>
              <a:rPr lang="en-US" sz="2500" b="1" i="1" u="sng" dirty="0">
                <a:latin typeface="Times New Roman"/>
                <a:ea typeface="Times New Roman"/>
                <a:cs typeface="Times New Roman"/>
                <a:sym typeface="Times New Roman"/>
              </a:rPr>
              <a:t>Intrusions:</a:t>
            </a:r>
            <a:r>
              <a:rPr lang="en-US" sz="2500" dirty="0">
                <a:latin typeface="Times New Roman"/>
                <a:ea typeface="Times New Roman"/>
                <a:cs typeface="Times New Roman"/>
                <a:sym typeface="Times New Roman"/>
              </a:rPr>
              <a:t> attempts to compromise the confidentiality, integrity, availability, or to bypass the security mechanisms of a computer system or network( illegal access).</a:t>
            </a:r>
            <a:endParaRPr dirty="0"/>
          </a:p>
          <a:p>
            <a:pPr marL="228600" lvl="0" indent="-228600" algn="just" rtl="0">
              <a:lnSpc>
                <a:spcPct val="90000"/>
              </a:lnSpc>
              <a:spcBef>
                <a:spcPts val="1000"/>
              </a:spcBef>
              <a:spcAft>
                <a:spcPts val="0"/>
              </a:spcAft>
              <a:buClr>
                <a:schemeClr val="dk1"/>
              </a:buClr>
              <a:buSzPts val="2500"/>
              <a:buChar char="•"/>
            </a:pPr>
            <a:r>
              <a:rPr lang="en-US" sz="2500" dirty="0">
                <a:latin typeface="Times New Roman"/>
                <a:ea typeface="Times New Roman"/>
                <a:cs typeface="Times New Roman"/>
                <a:sym typeface="Times New Roman"/>
              </a:rPr>
              <a:t>Intruders are classified into two groups.</a:t>
            </a:r>
            <a:endParaRPr dirty="0"/>
          </a:p>
          <a:p>
            <a:pPr marL="685800" lvl="1" indent="-228600" algn="just" rtl="0">
              <a:lnSpc>
                <a:spcPct val="90000"/>
              </a:lnSpc>
              <a:spcBef>
                <a:spcPts val="500"/>
              </a:spcBef>
              <a:spcAft>
                <a:spcPts val="0"/>
              </a:spcAft>
              <a:buClr>
                <a:schemeClr val="dk1"/>
              </a:buClr>
              <a:buSzPts val="2100"/>
              <a:buChar char="•"/>
            </a:pPr>
            <a:r>
              <a:rPr lang="en-US" sz="2100" dirty="0">
                <a:latin typeface="Times New Roman"/>
                <a:ea typeface="Times New Roman"/>
                <a:cs typeface="Times New Roman"/>
                <a:sym typeface="Times New Roman"/>
              </a:rPr>
              <a:t>External intruders do not have any authorized access to the system. </a:t>
            </a:r>
            <a:endParaRPr dirty="0"/>
          </a:p>
          <a:p>
            <a:pPr marL="685800" lvl="1" indent="-228600" algn="just" rtl="0">
              <a:lnSpc>
                <a:spcPct val="90000"/>
              </a:lnSpc>
              <a:spcBef>
                <a:spcPts val="500"/>
              </a:spcBef>
              <a:spcAft>
                <a:spcPts val="0"/>
              </a:spcAft>
              <a:buClr>
                <a:schemeClr val="dk1"/>
              </a:buClr>
              <a:buSzPts val="2100"/>
              <a:buChar char="•"/>
            </a:pPr>
            <a:r>
              <a:rPr lang="en-US" sz="2100" dirty="0">
                <a:latin typeface="Times New Roman"/>
                <a:ea typeface="Times New Roman"/>
                <a:cs typeface="Times New Roman"/>
                <a:sym typeface="Times New Roman"/>
              </a:rPr>
              <a:t>Internal intruders have at least some authorized access to the system. misuse  their privileges or attempt to gain additional privileges for which they are not authorized. </a:t>
            </a:r>
            <a:endParaRPr dirty="0"/>
          </a:p>
          <a:p>
            <a:pPr marL="228600" lvl="0" indent="-228600" algn="just" rtl="0">
              <a:lnSpc>
                <a:spcPct val="90000"/>
              </a:lnSpc>
              <a:spcBef>
                <a:spcPts val="1000"/>
              </a:spcBef>
              <a:spcAft>
                <a:spcPts val="0"/>
              </a:spcAft>
              <a:buClr>
                <a:schemeClr val="dk1"/>
              </a:buClr>
              <a:buSzPts val="2500"/>
              <a:buChar char="•"/>
            </a:pPr>
            <a:r>
              <a:rPr lang="en-US" sz="2500" dirty="0">
                <a:latin typeface="Times New Roman"/>
                <a:ea typeface="Times New Roman"/>
                <a:cs typeface="Times New Roman"/>
                <a:sym typeface="Times New Roman"/>
              </a:rPr>
              <a:t>Although many intrusions are malicious in nature, many others are not; for example: a person might mistype the address of a computer and accidentally attempt to connect to a different system without authorization</a:t>
            </a:r>
            <a:r>
              <a:rPr lang="en-US" sz="2500" dirty="0">
                <a:solidFill>
                  <a:schemeClr val="accent1"/>
                </a:solidFill>
                <a:latin typeface="Times New Roman"/>
                <a:ea typeface="Times New Roman"/>
                <a:cs typeface="Times New Roman"/>
                <a:sym typeface="Times New Roman"/>
              </a:rPr>
              <a:t>. </a:t>
            </a:r>
            <a:endParaRPr dirty="0"/>
          </a:p>
          <a:p>
            <a:pPr marL="228600" lvl="0" indent="-228600" algn="just" rtl="0">
              <a:lnSpc>
                <a:spcPct val="90000"/>
              </a:lnSpc>
              <a:spcBef>
                <a:spcPts val="1000"/>
              </a:spcBef>
              <a:spcAft>
                <a:spcPts val="0"/>
              </a:spcAft>
              <a:buClr>
                <a:schemeClr val="dk1"/>
              </a:buClr>
              <a:buSzPts val="2500"/>
              <a:buChar char="•"/>
            </a:pPr>
            <a:r>
              <a:rPr lang="en-US" sz="2500" dirty="0">
                <a:latin typeface="Times New Roman"/>
                <a:ea typeface="Times New Roman"/>
                <a:cs typeface="Times New Roman"/>
                <a:sym typeface="Times New Roman"/>
              </a:rPr>
              <a:t>Based on the target, it can be network intrusions or system intrusions. Network intrusions target to attack the network where system intrusions target to attack a particular system.</a:t>
            </a:r>
            <a:endParaRPr dirty="0"/>
          </a:p>
          <a:p>
            <a:pPr marL="0" lvl="0" indent="0" algn="just" rtl="0">
              <a:lnSpc>
                <a:spcPct val="90000"/>
              </a:lnSpc>
              <a:spcBef>
                <a:spcPts val="1000"/>
              </a:spcBef>
              <a:spcAft>
                <a:spcPts val="0"/>
              </a:spcAft>
              <a:buClr>
                <a:schemeClr val="dk1"/>
              </a:buClr>
              <a:buSzPts val="2700"/>
              <a:buNone/>
            </a:pPr>
            <a:endParaRPr sz="2700" dirty="0">
              <a:solidFill>
                <a:schemeClr val="accent1"/>
              </a:solidFill>
              <a:latin typeface="Times New Roman"/>
              <a:ea typeface="Times New Roman"/>
              <a:cs typeface="Times New Roman"/>
              <a:sym typeface="Times New Roman"/>
            </a:endParaRPr>
          </a:p>
        </p:txBody>
      </p:sp>
      <p:grpSp>
        <p:nvGrpSpPr>
          <p:cNvPr id="194" name="Google Shape;194;p5"/>
          <p:cNvGrpSpPr/>
          <p:nvPr/>
        </p:nvGrpSpPr>
        <p:grpSpPr>
          <a:xfrm>
            <a:off x="0" y="-35472"/>
            <a:ext cx="12192000" cy="756744"/>
            <a:chOff x="0" y="-21021"/>
            <a:chExt cx="12192000" cy="756744"/>
          </a:xfrm>
        </p:grpSpPr>
        <p:sp>
          <p:nvSpPr>
            <p:cNvPr id="195" name="Google Shape;195;p5"/>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96" name="Google Shape;196;p5"/>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dirty="0">
                  <a:solidFill>
                    <a:schemeClr val="lt1"/>
                  </a:solidFill>
                  <a:latin typeface="Arial"/>
                  <a:ea typeface="Arial"/>
                  <a:cs typeface="Arial"/>
                  <a:sym typeface="Arial"/>
                </a:rPr>
                <a:t>What is Intrusion?</a:t>
              </a:r>
              <a:endParaRPr dirty="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41"/>
          <p:cNvGrpSpPr/>
          <p:nvPr/>
        </p:nvGrpSpPr>
        <p:grpSpPr>
          <a:xfrm>
            <a:off x="0" y="0"/>
            <a:ext cx="12192000" cy="756744"/>
            <a:chOff x="0" y="-21021"/>
            <a:chExt cx="12192000" cy="756744"/>
          </a:xfrm>
        </p:grpSpPr>
        <p:sp>
          <p:nvSpPr>
            <p:cNvPr id="548" name="Google Shape;548;p41"/>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41"/>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Taxonomy of ML</a:t>
              </a:r>
              <a:endParaRPr/>
            </a:p>
          </p:txBody>
        </p:sp>
      </p:grpSp>
      <p:sp>
        <p:nvSpPr>
          <p:cNvPr id="550" name="Google Shape;550;p41"/>
          <p:cNvSpPr/>
          <p:nvPr/>
        </p:nvSpPr>
        <p:spPr>
          <a:xfrm>
            <a:off x="4817806" y="843753"/>
            <a:ext cx="1720646" cy="701731"/>
          </a:xfrm>
          <a:prstGeom prst="roundRect">
            <a:avLst>
              <a:gd name="adj" fmla="val 16667"/>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rgbClr val="1F3864"/>
                </a:solidFill>
                <a:latin typeface="Calibri"/>
                <a:ea typeface="Calibri"/>
                <a:cs typeface="Calibri"/>
                <a:sym typeface="Calibri"/>
              </a:rPr>
              <a:t>ML</a:t>
            </a:r>
            <a:endParaRPr/>
          </a:p>
        </p:txBody>
      </p:sp>
      <p:sp>
        <p:nvSpPr>
          <p:cNvPr id="551" name="Google Shape;551;p41"/>
          <p:cNvSpPr/>
          <p:nvPr/>
        </p:nvSpPr>
        <p:spPr>
          <a:xfrm>
            <a:off x="9341593" y="2082432"/>
            <a:ext cx="2535430" cy="769062"/>
          </a:xfrm>
          <a:prstGeom prst="roundRect">
            <a:avLst>
              <a:gd name="adj" fmla="val 16667"/>
            </a:avLst>
          </a:prstGeom>
          <a:solidFill>
            <a:srgbClr val="E1EFD8"/>
          </a:solidFill>
          <a:ln w="12700" cap="flat" cmpd="sng">
            <a:solidFill>
              <a:srgbClr val="C4E0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rgbClr val="1F3864"/>
                </a:solidFill>
                <a:latin typeface="Calibri"/>
                <a:ea typeface="Calibri"/>
                <a:cs typeface="Calibri"/>
                <a:sym typeface="Calibri"/>
              </a:rPr>
              <a:t>Reinforcement Learning</a:t>
            </a:r>
            <a:endParaRPr/>
          </a:p>
        </p:txBody>
      </p:sp>
      <p:sp>
        <p:nvSpPr>
          <p:cNvPr id="552" name="Google Shape;552;p41"/>
          <p:cNvSpPr/>
          <p:nvPr/>
        </p:nvSpPr>
        <p:spPr>
          <a:xfrm>
            <a:off x="130837" y="2107022"/>
            <a:ext cx="2298293" cy="769061"/>
          </a:xfrm>
          <a:prstGeom prst="roundRect">
            <a:avLst>
              <a:gd name="adj" fmla="val 16667"/>
            </a:avLst>
          </a:prstGeom>
          <a:solidFill>
            <a:srgbClr val="E1EFD8"/>
          </a:solidFill>
          <a:ln w="12700" cap="flat" cmpd="sng">
            <a:solidFill>
              <a:srgbClr val="C4E0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rgbClr val="1F3864"/>
                </a:solidFill>
                <a:latin typeface="Calibri"/>
                <a:ea typeface="Calibri"/>
                <a:cs typeface="Calibri"/>
                <a:sym typeface="Calibri"/>
              </a:rPr>
              <a:t>Unsupervised</a:t>
            </a:r>
            <a:endParaRPr/>
          </a:p>
          <a:p>
            <a:pPr marL="0" marR="0" lvl="0" indent="0" algn="ctr" rtl="0">
              <a:spcBef>
                <a:spcPts val="0"/>
              </a:spcBef>
              <a:spcAft>
                <a:spcPts val="0"/>
              </a:spcAft>
              <a:buNone/>
            </a:pPr>
            <a:r>
              <a:rPr lang="en-US" sz="2400" b="1">
                <a:solidFill>
                  <a:srgbClr val="1F3864"/>
                </a:solidFill>
                <a:latin typeface="Calibri"/>
                <a:ea typeface="Calibri"/>
                <a:cs typeface="Calibri"/>
                <a:sym typeface="Calibri"/>
              </a:rPr>
              <a:t>Learning</a:t>
            </a:r>
            <a:endParaRPr/>
          </a:p>
        </p:txBody>
      </p:sp>
      <p:cxnSp>
        <p:nvCxnSpPr>
          <p:cNvPr id="553" name="Google Shape;553;p41"/>
          <p:cNvCxnSpPr>
            <a:stCxn id="550" idx="2"/>
            <a:endCxn id="552" idx="0"/>
          </p:cNvCxnSpPr>
          <p:nvPr/>
        </p:nvCxnSpPr>
        <p:spPr>
          <a:xfrm rot="5400000">
            <a:off x="3198329" y="-372716"/>
            <a:ext cx="561600" cy="43980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554" name="Google Shape;554;p41"/>
          <p:cNvCxnSpPr>
            <a:stCxn id="550" idx="2"/>
            <a:endCxn id="551" idx="0"/>
          </p:cNvCxnSpPr>
          <p:nvPr/>
        </p:nvCxnSpPr>
        <p:spPr>
          <a:xfrm rot="-5400000" flipH="1">
            <a:off x="7875179" y="-651566"/>
            <a:ext cx="537000" cy="49311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sp>
        <p:nvSpPr>
          <p:cNvPr id="555" name="Google Shape;555;p41"/>
          <p:cNvSpPr/>
          <p:nvPr/>
        </p:nvSpPr>
        <p:spPr>
          <a:xfrm>
            <a:off x="2797250" y="2115312"/>
            <a:ext cx="2788556" cy="733598"/>
          </a:xfrm>
          <a:prstGeom prst="roundRect">
            <a:avLst>
              <a:gd name="adj" fmla="val 16667"/>
            </a:avLst>
          </a:prstGeom>
          <a:solidFill>
            <a:srgbClr val="E1EFD8"/>
          </a:solidFill>
          <a:ln w="12700" cap="flat" cmpd="sng">
            <a:solidFill>
              <a:srgbClr val="C4E0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rgbClr val="1F3864"/>
                </a:solidFill>
                <a:latin typeface="Calibri"/>
                <a:ea typeface="Calibri"/>
                <a:cs typeface="Calibri"/>
                <a:sym typeface="Calibri"/>
              </a:rPr>
              <a:t>Supervised</a:t>
            </a:r>
            <a:endParaRPr/>
          </a:p>
          <a:p>
            <a:pPr marL="0" marR="0" lvl="0" indent="0" algn="ctr" rtl="0">
              <a:spcBef>
                <a:spcPts val="0"/>
              </a:spcBef>
              <a:spcAft>
                <a:spcPts val="0"/>
              </a:spcAft>
              <a:buNone/>
            </a:pPr>
            <a:r>
              <a:rPr lang="en-US" sz="2400" b="1">
                <a:solidFill>
                  <a:srgbClr val="1F3864"/>
                </a:solidFill>
                <a:latin typeface="Calibri"/>
                <a:ea typeface="Calibri"/>
                <a:cs typeface="Calibri"/>
                <a:sym typeface="Calibri"/>
              </a:rPr>
              <a:t>Learning</a:t>
            </a:r>
            <a:endParaRPr/>
          </a:p>
        </p:txBody>
      </p:sp>
      <p:sp>
        <p:nvSpPr>
          <p:cNvPr id="556" name="Google Shape;556;p41"/>
          <p:cNvSpPr/>
          <p:nvPr/>
        </p:nvSpPr>
        <p:spPr>
          <a:xfrm>
            <a:off x="6606196" y="2111434"/>
            <a:ext cx="2429649" cy="701731"/>
          </a:xfrm>
          <a:prstGeom prst="roundRect">
            <a:avLst>
              <a:gd name="adj" fmla="val 16667"/>
            </a:avLst>
          </a:prstGeom>
          <a:solidFill>
            <a:srgbClr val="E1EFD8"/>
          </a:solidFill>
          <a:ln w="12700" cap="flat" cmpd="sng">
            <a:solidFill>
              <a:srgbClr val="C4E0B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rgbClr val="1F3864"/>
                </a:solidFill>
                <a:latin typeface="Calibri"/>
                <a:ea typeface="Calibri"/>
                <a:cs typeface="Calibri"/>
                <a:sym typeface="Calibri"/>
              </a:rPr>
              <a:t>Semi-Supervised</a:t>
            </a:r>
            <a:endParaRPr/>
          </a:p>
          <a:p>
            <a:pPr marL="0" marR="0" lvl="0" indent="0" algn="ctr" rtl="0">
              <a:spcBef>
                <a:spcPts val="0"/>
              </a:spcBef>
              <a:spcAft>
                <a:spcPts val="0"/>
              </a:spcAft>
              <a:buNone/>
            </a:pPr>
            <a:r>
              <a:rPr lang="en-US" sz="2400" b="1">
                <a:solidFill>
                  <a:srgbClr val="1F3864"/>
                </a:solidFill>
                <a:latin typeface="Calibri"/>
                <a:ea typeface="Calibri"/>
                <a:cs typeface="Calibri"/>
                <a:sym typeface="Calibri"/>
              </a:rPr>
              <a:t>Learning </a:t>
            </a:r>
            <a:endParaRPr/>
          </a:p>
        </p:txBody>
      </p:sp>
      <p:cxnSp>
        <p:nvCxnSpPr>
          <p:cNvPr id="557" name="Google Shape;557;p41"/>
          <p:cNvCxnSpPr>
            <a:stCxn id="550" idx="2"/>
            <a:endCxn id="555" idx="0"/>
          </p:cNvCxnSpPr>
          <p:nvPr/>
        </p:nvCxnSpPr>
        <p:spPr>
          <a:xfrm rot="5400000">
            <a:off x="4650029" y="1087084"/>
            <a:ext cx="569700" cy="14865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cxnSp>
        <p:nvCxnSpPr>
          <p:cNvPr id="558" name="Google Shape;558;p41"/>
          <p:cNvCxnSpPr>
            <a:stCxn id="550" idx="2"/>
            <a:endCxn id="556" idx="0"/>
          </p:cNvCxnSpPr>
          <p:nvPr/>
        </p:nvCxnSpPr>
        <p:spPr>
          <a:xfrm rot="-5400000" flipH="1">
            <a:off x="6466529" y="757084"/>
            <a:ext cx="566100" cy="2142900"/>
          </a:xfrm>
          <a:prstGeom prst="bentConnector3">
            <a:avLst>
              <a:gd name="adj1" fmla="val 50000"/>
            </a:avLst>
          </a:prstGeom>
          <a:noFill/>
          <a:ln w="9525" cap="flat" cmpd="sng">
            <a:solidFill>
              <a:schemeClr val="accent1"/>
            </a:solidFill>
            <a:prstDash val="solid"/>
            <a:miter lim="800000"/>
            <a:headEnd type="none" w="sm" len="sm"/>
            <a:tailEnd type="triangle" w="med" len="med"/>
          </a:ln>
        </p:spPr>
      </p:cxnSp>
      <p:sp>
        <p:nvSpPr>
          <p:cNvPr id="559" name="Google Shape;559;p41"/>
          <p:cNvSpPr/>
          <p:nvPr/>
        </p:nvSpPr>
        <p:spPr>
          <a:xfrm>
            <a:off x="292013" y="3240477"/>
            <a:ext cx="1975939" cy="707886"/>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484848"/>
                </a:solidFill>
                <a:latin typeface="Calibri"/>
                <a:ea typeface="Calibri"/>
                <a:cs typeface="Calibri"/>
                <a:sym typeface="Calibri"/>
              </a:rPr>
              <a:t>Input data is </a:t>
            </a:r>
            <a:r>
              <a:rPr lang="en-US" sz="2000" b="1">
                <a:solidFill>
                  <a:srgbClr val="484848"/>
                </a:solidFill>
                <a:latin typeface="Calibri"/>
                <a:ea typeface="Calibri"/>
                <a:cs typeface="Calibri"/>
                <a:sym typeface="Calibri"/>
              </a:rPr>
              <a:t>not labelled</a:t>
            </a:r>
            <a:r>
              <a:rPr lang="en-US" sz="2000">
                <a:solidFill>
                  <a:srgbClr val="484848"/>
                </a:solidFill>
                <a:latin typeface="Calibri"/>
                <a:ea typeface="Calibri"/>
                <a:cs typeface="Calibri"/>
                <a:sym typeface="Calibri"/>
              </a:rPr>
              <a:t>.</a:t>
            </a:r>
            <a:endParaRPr/>
          </a:p>
        </p:txBody>
      </p:sp>
      <p:sp>
        <p:nvSpPr>
          <p:cNvPr id="560" name="Google Shape;560;p41"/>
          <p:cNvSpPr/>
          <p:nvPr/>
        </p:nvSpPr>
        <p:spPr>
          <a:xfrm>
            <a:off x="3248848" y="3240926"/>
            <a:ext cx="1885360" cy="707886"/>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484848"/>
                </a:solidFill>
                <a:latin typeface="Calibri"/>
                <a:ea typeface="Calibri"/>
                <a:cs typeface="Calibri"/>
                <a:sym typeface="Calibri"/>
              </a:rPr>
              <a:t>Input data is </a:t>
            </a:r>
            <a:r>
              <a:rPr lang="en-US" sz="2000" b="1">
                <a:solidFill>
                  <a:srgbClr val="484848"/>
                </a:solidFill>
                <a:latin typeface="Calibri"/>
                <a:ea typeface="Calibri"/>
                <a:cs typeface="Calibri"/>
                <a:sym typeface="Calibri"/>
              </a:rPr>
              <a:t>labelled.</a:t>
            </a:r>
            <a:endParaRPr/>
          </a:p>
        </p:txBody>
      </p:sp>
      <p:sp>
        <p:nvSpPr>
          <p:cNvPr id="561" name="Google Shape;561;p41"/>
          <p:cNvSpPr/>
          <p:nvPr/>
        </p:nvSpPr>
        <p:spPr>
          <a:xfrm>
            <a:off x="6812662" y="3172202"/>
            <a:ext cx="1885360" cy="707886"/>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484848"/>
                </a:solidFill>
                <a:latin typeface="Calibri"/>
                <a:ea typeface="Calibri"/>
                <a:cs typeface="Calibri"/>
                <a:sym typeface="Calibri"/>
              </a:rPr>
              <a:t>Some</a:t>
            </a:r>
            <a:r>
              <a:rPr lang="en-US" sz="2000">
                <a:solidFill>
                  <a:srgbClr val="484848"/>
                </a:solidFill>
                <a:latin typeface="Calibri"/>
                <a:ea typeface="Calibri"/>
                <a:cs typeface="Calibri"/>
                <a:sym typeface="Calibri"/>
              </a:rPr>
              <a:t> Input  data is  </a:t>
            </a:r>
            <a:r>
              <a:rPr lang="en-US" sz="2000" b="1">
                <a:solidFill>
                  <a:srgbClr val="484848"/>
                </a:solidFill>
                <a:latin typeface="Calibri"/>
                <a:ea typeface="Calibri"/>
                <a:cs typeface="Calibri"/>
                <a:sym typeface="Calibri"/>
              </a:rPr>
              <a:t>labelled.</a:t>
            </a:r>
            <a:endParaRPr/>
          </a:p>
        </p:txBody>
      </p:sp>
      <p:sp>
        <p:nvSpPr>
          <p:cNvPr id="562" name="Google Shape;562;p41"/>
          <p:cNvSpPr/>
          <p:nvPr/>
        </p:nvSpPr>
        <p:spPr>
          <a:xfrm>
            <a:off x="9705214" y="3051992"/>
            <a:ext cx="1808188" cy="1015663"/>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484848"/>
                </a:solidFill>
                <a:latin typeface="Calibri"/>
                <a:ea typeface="Calibri"/>
                <a:cs typeface="Calibri"/>
                <a:sym typeface="Calibri"/>
              </a:rPr>
              <a:t>Input data is  </a:t>
            </a:r>
            <a:r>
              <a:rPr lang="en-US" sz="2000" b="1">
                <a:solidFill>
                  <a:srgbClr val="484848"/>
                </a:solidFill>
                <a:latin typeface="Calibri"/>
                <a:ea typeface="Calibri"/>
                <a:cs typeface="Calibri"/>
                <a:sym typeface="Calibri"/>
              </a:rPr>
              <a:t>labelled dynamically</a:t>
            </a:r>
            <a:endParaRPr/>
          </a:p>
        </p:txBody>
      </p:sp>
      <p:pic>
        <p:nvPicPr>
          <p:cNvPr id="563" name="Google Shape;563;p41" descr="Supervised Learning Algorithms"/>
          <p:cNvPicPr preferRelativeResize="0"/>
          <p:nvPr/>
        </p:nvPicPr>
        <p:blipFill rotWithShape="1">
          <a:blip r:embed="rId3">
            <a:alphaModFix/>
          </a:blip>
          <a:srcRect b="20357"/>
          <a:stretch/>
        </p:blipFill>
        <p:spPr>
          <a:xfrm>
            <a:off x="3137421" y="4001892"/>
            <a:ext cx="2190750" cy="1987544"/>
          </a:xfrm>
          <a:prstGeom prst="rect">
            <a:avLst/>
          </a:prstGeom>
          <a:noFill/>
          <a:ln>
            <a:noFill/>
          </a:ln>
        </p:spPr>
      </p:pic>
      <p:pic>
        <p:nvPicPr>
          <p:cNvPr id="564" name="Google Shape;564;p41" descr="Unsupervised Learning Algorithms"/>
          <p:cNvPicPr preferRelativeResize="0"/>
          <p:nvPr/>
        </p:nvPicPr>
        <p:blipFill rotWithShape="1">
          <a:blip r:embed="rId4">
            <a:alphaModFix/>
          </a:blip>
          <a:srcRect l="5032" t="-496" r="6315" b="20960"/>
          <a:stretch/>
        </p:blipFill>
        <p:spPr>
          <a:xfrm>
            <a:off x="314977" y="3989423"/>
            <a:ext cx="1975939" cy="2000013"/>
          </a:xfrm>
          <a:prstGeom prst="rect">
            <a:avLst/>
          </a:prstGeom>
          <a:noFill/>
          <a:ln>
            <a:noFill/>
          </a:ln>
        </p:spPr>
      </p:pic>
      <p:pic>
        <p:nvPicPr>
          <p:cNvPr id="565" name="Google Shape;565;p41" descr="Semi-supervised Learning Algorithms"/>
          <p:cNvPicPr preferRelativeResize="0"/>
          <p:nvPr/>
        </p:nvPicPr>
        <p:blipFill rotWithShape="1">
          <a:blip r:embed="rId5">
            <a:alphaModFix/>
          </a:blip>
          <a:srcRect b="23000"/>
          <a:stretch/>
        </p:blipFill>
        <p:spPr>
          <a:xfrm>
            <a:off x="6659967" y="4044836"/>
            <a:ext cx="2200275" cy="1987545"/>
          </a:xfrm>
          <a:prstGeom prst="rect">
            <a:avLst/>
          </a:prstGeom>
          <a:noFill/>
          <a:ln>
            <a:noFill/>
          </a:ln>
        </p:spPr>
      </p:pic>
      <p:pic>
        <p:nvPicPr>
          <p:cNvPr id="566" name="Google Shape;566;p41" descr="Unsupervised Learning Algorithms"/>
          <p:cNvPicPr preferRelativeResize="0"/>
          <p:nvPr/>
        </p:nvPicPr>
        <p:blipFill rotWithShape="1">
          <a:blip r:embed="rId4">
            <a:alphaModFix/>
          </a:blip>
          <a:srcRect l="5032" t="-496" r="5462" b="21454"/>
          <a:stretch/>
        </p:blipFill>
        <p:spPr>
          <a:xfrm>
            <a:off x="9434802" y="4134517"/>
            <a:ext cx="1947092" cy="1987545"/>
          </a:xfrm>
          <a:prstGeom prst="rect">
            <a:avLst/>
          </a:prstGeom>
          <a:noFill/>
          <a:ln>
            <a:noFill/>
          </a:ln>
        </p:spPr>
      </p:pic>
      <p:sp>
        <p:nvSpPr>
          <p:cNvPr id="567" name="Google Shape;567;p41"/>
          <p:cNvSpPr/>
          <p:nvPr/>
        </p:nvSpPr>
        <p:spPr>
          <a:xfrm>
            <a:off x="4337395" y="6350474"/>
            <a:ext cx="7612645"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https://machinelearningmastery.com/a-tour-of-machine-learning-algorithms/</a:t>
            </a:r>
            <a:endParaRPr sz="1800">
              <a:solidFill>
                <a:schemeClr val="dk1"/>
              </a:solidFill>
              <a:latin typeface="Calibri"/>
              <a:ea typeface="Calibri"/>
              <a:cs typeface="Calibri"/>
              <a:sym typeface="Calibri"/>
            </a:endParaRPr>
          </a:p>
        </p:txBody>
      </p:sp>
      <p:pic>
        <p:nvPicPr>
          <p:cNvPr id="568" name="Google Shape;568;p41" descr="Image result for a admin user pic"/>
          <p:cNvPicPr preferRelativeResize="0"/>
          <p:nvPr/>
        </p:nvPicPr>
        <p:blipFill rotWithShape="1">
          <a:blip r:embed="rId7">
            <a:alphaModFix/>
          </a:blip>
          <a:srcRect l="13468" r="16700"/>
          <a:stretch/>
        </p:blipFill>
        <p:spPr>
          <a:xfrm>
            <a:off x="11302890" y="4334952"/>
            <a:ext cx="574133" cy="82218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42" descr="Image result for avengers cast with names full images"/>
          <p:cNvPicPr preferRelativeResize="0"/>
          <p:nvPr/>
        </p:nvPicPr>
        <p:blipFill rotWithShape="1">
          <a:blip r:embed="rId3">
            <a:alphaModFix/>
          </a:blip>
          <a:srcRect t="27300" b="27559"/>
          <a:stretch/>
        </p:blipFill>
        <p:spPr>
          <a:xfrm>
            <a:off x="3640363" y="367569"/>
            <a:ext cx="8155861" cy="5535861"/>
          </a:xfrm>
          <a:prstGeom prst="rect">
            <a:avLst/>
          </a:prstGeom>
          <a:noFill/>
          <a:ln>
            <a:noFill/>
          </a:ln>
        </p:spPr>
      </p:pic>
      <p:sp>
        <p:nvSpPr>
          <p:cNvPr id="574" name="Google Shape;574;p42"/>
          <p:cNvSpPr/>
          <p:nvPr/>
        </p:nvSpPr>
        <p:spPr>
          <a:xfrm>
            <a:off x="5955862" y="4483510"/>
            <a:ext cx="3470787" cy="1248696"/>
          </a:xfrm>
          <a:prstGeom prst="rect">
            <a:avLst/>
          </a:prstGeom>
          <a:solidFill>
            <a:srgbClr val="DA0C1D"/>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a:solidFill>
                  <a:schemeClr val="lt1"/>
                </a:solidFill>
                <a:latin typeface="Arial Black"/>
                <a:ea typeface="Arial Black"/>
                <a:cs typeface="Arial Black"/>
                <a:sym typeface="Arial Black"/>
              </a:rPr>
              <a:t>ML-IDS</a:t>
            </a:r>
            <a:endParaRPr sz="1800" b="1">
              <a:solidFill>
                <a:schemeClr val="lt1"/>
              </a:solidFill>
              <a:latin typeface="Arial Black"/>
              <a:ea typeface="Arial Black"/>
              <a:cs typeface="Arial Black"/>
              <a:sym typeface="Arial Black"/>
            </a:endParaRPr>
          </a:p>
        </p:txBody>
      </p:sp>
      <p:sp>
        <p:nvSpPr>
          <p:cNvPr id="575" name="Google Shape;575;p42"/>
          <p:cNvSpPr txBox="1"/>
          <p:nvPr/>
        </p:nvSpPr>
        <p:spPr>
          <a:xfrm>
            <a:off x="10325019" y="2946245"/>
            <a:ext cx="1252850" cy="330483"/>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Black"/>
                <a:ea typeface="Arial Black"/>
                <a:cs typeface="Arial Black"/>
                <a:sym typeface="Arial Black"/>
              </a:rPr>
              <a:t>5. SVM</a:t>
            </a:r>
            <a:endParaRPr/>
          </a:p>
        </p:txBody>
      </p:sp>
      <p:sp>
        <p:nvSpPr>
          <p:cNvPr id="576" name="Google Shape;576;p42"/>
          <p:cNvSpPr txBox="1"/>
          <p:nvPr/>
        </p:nvSpPr>
        <p:spPr>
          <a:xfrm>
            <a:off x="8103317" y="1106494"/>
            <a:ext cx="1700983" cy="36444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Black"/>
                <a:ea typeface="Arial Black"/>
                <a:cs typeface="Arial Black"/>
                <a:sym typeface="Arial Black"/>
              </a:rPr>
              <a:t>3. DT</a:t>
            </a:r>
            <a:endParaRPr/>
          </a:p>
        </p:txBody>
      </p:sp>
      <p:sp>
        <p:nvSpPr>
          <p:cNvPr id="577" name="Google Shape;577;p42"/>
          <p:cNvSpPr txBox="1"/>
          <p:nvPr/>
        </p:nvSpPr>
        <p:spPr>
          <a:xfrm>
            <a:off x="9284845" y="1848883"/>
            <a:ext cx="1400331" cy="56385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Black"/>
                <a:ea typeface="Arial Black"/>
                <a:cs typeface="Arial Black"/>
                <a:sym typeface="Arial Black"/>
              </a:rPr>
              <a:t>4. DNN</a:t>
            </a:r>
            <a:endParaRPr/>
          </a:p>
        </p:txBody>
      </p:sp>
      <p:sp>
        <p:nvSpPr>
          <p:cNvPr id="578" name="Google Shape;578;p42"/>
          <p:cNvSpPr txBox="1"/>
          <p:nvPr/>
        </p:nvSpPr>
        <p:spPr>
          <a:xfrm>
            <a:off x="6845143" y="3195376"/>
            <a:ext cx="1527946" cy="748008"/>
          </a:xfrm>
          <a:prstGeom prst="rect">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Arial Black"/>
                <a:ea typeface="Arial Black"/>
                <a:cs typeface="Arial Black"/>
                <a:sym typeface="Arial Black"/>
              </a:rPr>
              <a:t>6. DQN</a:t>
            </a:r>
            <a:endParaRPr/>
          </a:p>
        </p:txBody>
      </p:sp>
      <p:sp>
        <p:nvSpPr>
          <p:cNvPr id="579" name="Google Shape;579;p42"/>
          <p:cNvSpPr txBox="1"/>
          <p:nvPr/>
        </p:nvSpPr>
        <p:spPr>
          <a:xfrm>
            <a:off x="4235464" y="2151113"/>
            <a:ext cx="1612494" cy="461665"/>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Black"/>
                <a:ea typeface="Arial Black"/>
                <a:cs typeface="Arial Black"/>
                <a:sym typeface="Arial Black"/>
              </a:rPr>
              <a:t>2. KNN</a:t>
            </a:r>
            <a:endParaRPr/>
          </a:p>
        </p:txBody>
      </p:sp>
      <p:sp>
        <p:nvSpPr>
          <p:cNvPr id="580" name="Google Shape;580;p42"/>
          <p:cNvSpPr txBox="1"/>
          <p:nvPr/>
        </p:nvSpPr>
        <p:spPr>
          <a:xfrm>
            <a:off x="3903376" y="3810322"/>
            <a:ext cx="1750143" cy="519185"/>
          </a:xfrm>
          <a:prstGeom prst="rect">
            <a:avLst/>
          </a:prstGeom>
          <a:solidFill>
            <a:srgbClr val="833C0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Black"/>
                <a:ea typeface="Arial Black"/>
                <a:cs typeface="Arial Black"/>
                <a:sym typeface="Arial Black"/>
              </a:rPr>
              <a:t>1. K-means</a:t>
            </a:r>
            <a:endParaRPr/>
          </a:p>
        </p:txBody>
      </p:sp>
      <p:sp>
        <p:nvSpPr>
          <p:cNvPr id="581" name="Google Shape;581;p42"/>
          <p:cNvSpPr txBox="1"/>
          <p:nvPr/>
        </p:nvSpPr>
        <p:spPr>
          <a:xfrm>
            <a:off x="338375" y="721963"/>
            <a:ext cx="626756" cy="519185"/>
          </a:xfrm>
          <a:prstGeom prst="rect">
            <a:avLst/>
          </a:prstGeom>
          <a:solidFill>
            <a:srgbClr val="833C0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Arial Black"/>
              <a:ea typeface="Arial Black"/>
              <a:cs typeface="Arial Black"/>
              <a:sym typeface="Arial Black"/>
            </a:endParaRPr>
          </a:p>
        </p:txBody>
      </p:sp>
      <p:sp>
        <p:nvSpPr>
          <p:cNvPr id="582" name="Google Shape;582;p42"/>
          <p:cNvSpPr/>
          <p:nvPr/>
        </p:nvSpPr>
        <p:spPr>
          <a:xfrm>
            <a:off x="1088571" y="504503"/>
            <a:ext cx="2428352" cy="954107"/>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Unsupervised</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learning</a:t>
            </a:r>
            <a:endParaRPr/>
          </a:p>
        </p:txBody>
      </p:sp>
      <p:sp>
        <p:nvSpPr>
          <p:cNvPr id="583" name="Google Shape;583;p42"/>
          <p:cNvSpPr txBox="1"/>
          <p:nvPr/>
        </p:nvSpPr>
        <p:spPr>
          <a:xfrm>
            <a:off x="338375" y="2080165"/>
            <a:ext cx="626756" cy="519185"/>
          </a:xfrm>
          <a:prstGeom prst="rect">
            <a:avLst/>
          </a:prstGeom>
          <a:solidFill>
            <a:srgbClr val="0070C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Arial Black"/>
              <a:ea typeface="Arial Black"/>
              <a:cs typeface="Arial Black"/>
              <a:sym typeface="Arial Black"/>
            </a:endParaRPr>
          </a:p>
        </p:txBody>
      </p:sp>
      <p:sp>
        <p:nvSpPr>
          <p:cNvPr id="584" name="Google Shape;584;p42"/>
          <p:cNvSpPr/>
          <p:nvPr/>
        </p:nvSpPr>
        <p:spPr>
          <a:xfrm>
            <a:off x="1088571" y="1862705"/>
            <a:ext cx="2428352" cy="954107"/>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Supervised</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learning</a:t>
            </a:r>
            <a:endParaRPr/>
          </a:p>
        </p:txBody>
      </p:sp>
      <p:sp>
        <p:nvSpPr>
          <p:cNvPr id="585" name="Google Shape;585;p42"/>
          <p:cNvSpPr txBox="1"/>
          <p:nvPr/>
        </p:nvSpPr>
        <p:spPr>
          <a:xfrm>
            <a:off x="395626" y="3596994"/>
            <a:ext cx="626756" cy="519185"/>
          </a:xfrm>
          <a:prstGeom prst="rect">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1">
              <a:solidFill>
                <a:schemeClr val="lt1"/>
              </a:solidFill>
              <a:latin typeface="Arial Black"/>
              <a:ea typeface="Arial Black"/>
              <a:cs typeface="Arial Black"/>
              <a:sym typeface="Arial Black"/>
            </a:endParaRPr>
          </a:p>
        </p:txBody>
      </p:sp>
      <p:sp>
        <p:nvSpPr>
          <p:cNvPr id="586" name="Google Shape;586;p42"/>
          <p:cNvSpPr/>
          <p:nvPr/>
        </p:nvSpPr>
        <p:spPr>
          <a:xfrm>
            <a:off x="1145822" y="3379534"/>
            <a:ext cx="2428352" cy="954107"/>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Reinforcement</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learning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3"/>
          <p:cNvSpPr/>
          <p:nvPr/>
        </p:nvSpPr>
        <p:spPr>
          <a:xfrm>
            <a:off x="430988" y="929718"/>
            <a:ext cx="11330024" cy="1938992"/>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555555"/>
              </a:buClr>
              <a:buSzPts val="2400"/>
              <a:buFont typeface="Arial"/>
              <a:buChar char="•"/>
            </a:pPr>
            <a:r>
              <a:rPr lang="en-US" sz="2400">
                <a:solidFill>
                  <a:srgbClr val="555555"/>
                </a:solidFill>
                <a:latin typeface="Helvetica Neue"/>
                <a:ea typeface="Helvetica Neue"/>
                <a:cs typeface="Helvetica Neue"/>
                <a:sym typeface="Helvetica Neue"/>
              </a:rPr>
              <a:t>A model is prepared through a training process in which it is required </a:t>
            </a:r>
            <a:r>
              <a:rPr lang="en-US" sz="2400" b="1">
                <a:solidFill>
                  <a:srgbClr val="555555"/>
                </a:solidFill>
                <a:latin typeface="Helvetica Neue"/>
                <a:ea typeface="Helvetica Neue"/>
                <a:cs typeface="Helvetica Neue"/>
                <a:sym typeface="Helvetica Neue"/>
              </a:rPr>
              <a:t>to make predictions </a:t>
            </a:r>
            <a:r>
              <a:rPr lang="en-US" sz="2400">
                <a:solidFill>
                  <a:srgbClr val="555555"/>
                </a:solidFill>
                <a:latin typeface="Helvetica Neue"/>
                <a:ea typeface="Helvetica Neue"/>
                <a:cs typeface="Helvetica Neue"/>
                <a:sym typeface="Helvetica Neue"/>
              </a:rPr>
              <a:t>and is corrected when those predictions are wrong. </a:t>
            </a:r>
            <a:endParaRPr/>
          </a:p>
          <a:p>
            <a:pPr marL="0" marR="0" lvl="0" indent="0" algn="l" rtl="0">
              <a:spcBef>
                <a:spcPts val="0"/>
              </a:spcBef>
              <a:spcAft>
                <a:spcPts val="0"/>
              </a:spcAft>
              <a:buNone/>
            </a:pPr>
            <a:endParaRPr sz="2400">
              <a:solidFill>
                <a:srgbClr val="555555"/>
              </a:solidFill>
              <a:latin typeface="Helvetica Neue"/>
              <a:ea typeface="Helvetica Neue"/>
              <a:cs typeface="Helvetica Neue"/>
              <a:sym typeface="Helvetica Neue"/>
            </a:endParaRPr>
          </a:p>
          <a:p>
            <a:pPr marL="285750" marR="0" lvl="0" indent="-285750" algn="l" rtl="0">
              <a:spcBef>
                <a:spcPts val="0"/>
              </a:spcBef>
              <a:spcAft>
                <a:spcPts val="0"/>
              </a:spcAft>
              <a:buClr>
                <a:srgbClr val="555555"/>
              </a:buClr>
              <a:buSzPts val="2400"/>
              <a:buFont typeface="Arial"/>
              <a:buChar char="•"/>
            </a:pPr>
            <a:r>
              <a:rPr lang="en-US" sz="2400">
                <a:solidFill>
                  <a:srgbClr val="555555"/>
                </a:solidFill>
                <a:latin typeface="Helvetica Neue"/>
                <a:ea typeface="Helvetica Neue"/>
                <a:cs typeface="Helvetica Neue"/>
                <a:sym typeface="Helvetica Neue"/>
              </a:rPr>
              <a:t>The training process continues until the model achieves a desired level of accuracy on the training data.</a:t>
            </a:r>
            <a:endParaRPr sz="2400">
              <a:solidFill>
                <a:srgbClr val="555555"/>
              </a:solidFill>
              <a:latin typeface="Helvetica Neue"/>
              <a:ea typeface="Helvetica Neue"/>
              <a:cs typeface="Helvetica Neue"/>
              <a:sym typeface="Helvetica Neue"/>
            </a:endParaRPr>
          </a:p>
        </p:txBody>
      </p:sp>
      <p:sp>
        <p:nvSpPr>
          <p:cNvPr id="592" name="Google Shape;592;p43"/>
          <p:cNvSpPr/>
          <p:nvPr/>
        </p:nvSpPr>
        <p:spPr>
          <a:xfrm>
            <a:off x="0" y="-75134"/>
            <a:ext cx="12192000"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Supervised learning</a:t>
            </a:r>
            <a:endParaRPr/>
          </a:p>
        </p:txBody>
      </p:sp>
      <p:pic>
        <p:nvPicPr>
          <p:cNvPr id="593" name="Google Shape;593;p43" descr="Image result for supervised learning"/>
          <p:cNvPicPr preferRelativeResize="0"/>
          <p:nvPr/>
        </p:nvPicPr>
        <p:blipFill rotWithShape="1">
          <a:blip r:embed="rId3">
            <a:alphaModFix/>
          </a:blip>
          <a:srcRect l="5691" t="23194" r="53499" b="33950"/>
          <a:stretch/>
        </p:blipFill>
        <p:spPr>
          <a:xfrm>
            <a:off x="430988" y="2995960"/>
            <a:ext cx="5275874" cy="2932322"/>
          </a:xfrm>
          <a:prstGeom prst="rect">
            <a:avLst/>
          </a:prstGeom>
          <a:noFill/>
          <a:ln>
            <a:noFill/>
          </a:ln>
        </p:spPr>
      </p:pic>
      <p:pic>
        <p:nvPicPr>
          <p:cNvPr id="594" name="Google Shape;594;p43" descr="Image result for supervised learning"/>
          <p:cNvPicPr preferRelativeResize="0"/>
          <p:nvPr/>
        </p:nvPicPr>
        <p:blipFill rotWithShape="1">
          <a:blip r:embed="rId3">
            <a:alphaModFix/>
          </a:blip>
          <a:srcRect l="5030" t="66371" r="51857" b="10630"/>
          <a:stretch/>
        </p:blipFill>
        <p:spPr>
          <a:xfrm>
            <a:off x="6096000" y="3710899"/>
            <a:ext cx="5620978" cy="1586957"/>
          </a:xfrm>
          <a:prstGeom prst="rect">
            <a:avLst/>
          </a:prstGeom>
          <a:noFill/>
          <a:ln>
            <a:noFill/>
          </a:ln>
        </p:spPr>
      </p:pic>
      <p:sp>
        <p:nvSpPr>
          <p:cNvPr id="595" name="Google Shape;595;p43"/>
          <p:cNvSpPr/>
          <p:nvPr/>
        </p:nvSpPr>
        <p:spPr>
          <a:xfrm>
            <a:off x="3326779" y="6346085"/>
            <a:ext cx="8658744" cy="369332"/>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333333"/>
                </a:solidFill>
                <a:latin typeface="Arimo"/>
                <a:ea typeface="Arimo"/>
                <a:cs typeface="Arimo"/>
                <a:sym typeface="Arimo"/>
              </a:rPr>
              <a:t>Courtesy: Western Digital </a:t>
            </a:r>
            <a:r>
              <a:rPr lang="en-US" sz="12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https://www.datanami.com/2018/09/05/how-to-build-a-better-machine-learning-pipeline/</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4"/>
          <p:cNvSpPr/>
          <p:nvPr/>
        </p:nvSpPr>
        <p:spPr>
          <a:xfrm>
            <a:off x="117987" y="1145191"/>
            <a:ext cx="60960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ontent"/>
                <a:ea typeface="Content"/>
                <a:cs typeface="Content"/>
                <a:sym typeface="Content"/>
              </a:rPr>
              <a:t>Reinforcement learning </a:t>
            </a:r>
            <a:r>
              <a:rPr lang="en-US" sz="2000">
                <a:solidFill>
                  <a:schemeClr val="dk1"/>
                </a:solidFill>
                <a:latin typeface="Content"/>
                <a:ea typeface="Content"/>
                <a:cs typeface="Content"/>
                <a:sym typeface="Content"/>
              </a:rPr>
              <a:t>or RL for short is the science of decision making or the optimal way of making decisions.</a:t>
            </a:r>
            <a:r>
              <a:rPr lang="en-US" sz="1800">
                <a:solidFill>
                  <a:schemeClr val="dk1"/>
                </a:solidFill>
                <a:latin typeface="Content"/>
                <a:ea typeface="Content"/>
                <a:cs typeface="Content"/>
                <a:sym typeface="Content"/>
              </a:rPr>
              <a:t> </a:t>
            </a:r>
            <a:endParaRPr sz="1800">
              <a:solidFill>
                <a:schemeClr val="dk1"/>
              </a:solidFill>
              <a:latin typeface="Calibri"/>
              <a:ea typeface="Calibri"/>
              <a:cs typeface="Calibri"/>
              <a:sym typeface="Calibri"/>
            </a:endParaRPr>
          </a:p>
        </p:txBody>
      </p:sp>
      <p:grpSp>
        <p:nvGrpSpPr>
          <p:cNvPr id="602" name="Google Shape;602;p44"/>
          <p:cNvGrpSpPr/>
          <p:nvPr/>
        </p:nvGrpSpPr>
        <p:grpSpPr>
          <a:xfrm>
            <a:off x="0" y="-21021"/>
            <a:ext cx="12192000" cy="756744"/>
            <a:chOff x="0" y="-21021"/>
            <a:chExt cx="12192000" cy="756744"/>
          </a:xfrm>
        </p:grpSpPr>
        <p:sp>
          <p:nvSpPr>
            <p:cNvPr id="603" name="Google Shape;603;p44"/>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44"/>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What is Reinforcement Learning ?</a:t>
              </a:r>
              <a:endParaRPr/>
            </a:p>
          </p:txBody>
        </p:sp>
      </p:grpSp>
      <p:sp>
        <p:nvSpPr>
          <p:cNvPr id="605" name="Google Shape;605;p44"/>
          <p:cNvSpPr/>
          <p:nvPr/>
        </p:nvSpPr>
        <p:spPr>
          <a:xfrm>
            <a:off x="6096000" y="1145191"/>
            <a:ext cx="6096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C55A11"/>
                </a:solidFill>
                <a:latin typeface="Content"/>
                <a:ea typeface="Content"/>
                <a:cs typeface="Content"/>
                <a:sym typeface="Content"/>
              </a:rPr>
              <a:t>Agent </a:t>
            </a:r>
            <a:r>
              <a:rPr lang="en-US" sz="1800">
                <a:solidFill>
                  <a:schemeClr val="dk1"/>
                </a:solidFill>
                <a:latin typeface="Content"/>
                <a:ea typeface="Content"/>
                <a:cs typeface="Content"/>
                <a:sym typeface="Content"/>
              </a:rPr>
              <a:t>takes </a:t>
            </a:r>
            <a:r>
              <a:rPr lang="en-US" sz="1800" b="1">
                <a:solidFill>
                  <a:schemeClr val="dk1"/>
                </a:solidFill>
                <a:latin typeface="Content"/>
                <a:ea typeface="Content"/>
                <a:cs typeface="Content"/>
                <a:sym typeface="Content"/>
              </a:rPr>
              <a:t>actions</a:t>
            </a:r>
            <a:r>
              <a:rPr lang="en-US" sz="1800">
                <a:solidFill>
                  <a:schemeClr val="dk1"/>
                </a:solidFill>
                <a:latin typeface="Content"/>
                <a:ea typeface="Content"/>
                <a:cs typeface="Content"/>
                <a:sym typeface="Content"/>
              </a:rPr>
              <a:t>, receives observations from the environment that consists of a </a:t>
            </a:r>
            <a:r>
              <a:rPr lang="en-US" sz="1800" b="1">
                <a:solidFill>
                  <a:schemeClr val="dk1"/>
                </a:solidFill>
                <a:latin typeface="Content"/>
                <a:ea typeface="Content"/>
                <a:cs typeface="Content"/>
                <a:sym typeface="Content"/>
              </a:rPr>
              <a:t>reward</a:t>
            </a:r>
            <a:r>
              <a:rPr lang="en-US" sz="1800">
                <a:solidFill>
                  <a:schemeClr val="dk1"/>
                </a:solidFill>
                <a:latin typeface="Content"/>
                <a:ea typeface="Content"/>
                <a:cs typeface="Content"/>
                <a:sym typeface="Content"/>
              </a:rPr>
              <a:t> for his action and information of his new state. That reward informs the agent of how </a:t>
            </a:r>
            <a:r>
              <a:rPr lang="en-US" sz="1800" b="1">
                <a:solidFill>
                  <a:schemeClr val="accent6"/>
                </a:solidFill>
                <a:latin typeface="Content"/>
                <a:ea typeface="Content"/>
                <a:cs typeface="Content"/>
                <a:sym typeface="Content"/>
              </a:rPr>
              <a:t>good</a:t>
            </a:r>
            <a:r>
              <a:rPr lang="en-US" sz="1800">
                <a:solidFill>
                  <a:schemeClr val="dk1"/>
                </a:solidFill>
                <a:latin typeface="Content"/>
                <a:ea typeface="Content"/>
                <a:cs typeface="Content"/>
                <a:sym typeface="Content"/>
              </a:rPr>
              <a:t> or </a:t>
            </a:r>
            <a:r>
              <a:rPr lang="en-US" sz="1800" b="1">
                <a:solidFill>
                  <a:srgbClr val="FF0000"/>
                </a:solidFill>
                <a:latin typeface="Content"/>
                <a:ea typeface="Content"/>
                <a:cs typeface="Content"/>
                <a:sym typeface="Content"/>
              </a:rPr>
              <a:t>bad</a:t>
            </a:r>
            <a:r>
              <a:rPr lang="en-US" sz="1800">
                <a:solidFill>
                  <a:schemeClr val="dk1"/>
                </a:solidFill>
                <a:latin typeface="Content"/>
                <a:ea typeface="Content"/>
                <a:cs typeface="Content"/>
                <a:sym typeface="Content"/>
              </a:rPr>
              <a:t> was the taken action, and the observation tells him what is his next </a:t>
            </a:r>
            <a:r>
              <a:rPr lang="en-US" sz="1800" b="1">
                <a:solidFill>
                  <a:schemeClr val="dk1"/>
                </a:solidFill>
                <a:latin typeface="Content"/>
                <a:ea typeface="Content"/>
                <a:cs typeface="Content"/>
                <a:sym typeface="Content"/>
              </a:rPr>
              <a:t>state</a:t>
            </a:r>
            <a:r>
              <a:rPr lang="en-US" sz="1800">
                <a:solidFill>
                  <a:schemeClr val="dk1"/>
                </a:solidFill>
                <a:latin typeface="Content"/>
                <a:ea typeface="Content"/>
                <a:cs typeface="Content"/>
                <a:sym typeface="Content"/>
              </a:rPr>
              <a:t> in the environment.</a:t>
            </a:r>
            <a:endParaRPr sz="1800">
              <a:solidFill>
                <a:schemeClr val="dk1"/>
              </a:solidFill>
              <a:latin typeface="Calibri"/>
              <a:ea typeface="Calibri"/>
              <a:cs typeface="Calibri"/>
              <a:sym typeface="Calibri"/>
            </a:endParaRPr>
          </a:p>
        </p:txBody>
      </p:sp>
      <p:pic>
        <p:nvPicPr>
          <p:cNvPr id="606" name="Google Shape;606;p44"/>
          <p:cNvPicPr preferRelativeResize="0"/>
          <p:nvPr/>
        </p:nvPicPr>
        <p:blipFill rotWithShape="1">
          <a:blip r:embed="rId3">
            <a:alphaModFix/>
          </a:blip>
          <a:srcRect r="3450"/>
          <a:stretch/>
        </p:blipFill>
        <p:spPr>
          <a:xfrm>
            <a:off x="189519" y="3429000"/>
            <a:ext cx="11771250" cy="2745219"/>
          </a:xfrm>
          <a:prstGeom prst="rect">
            <a:avLst/>
          </a:prstGeom>
          <a:noFill/>
          <a:ln>
            <a:noFill/>
          </a:ln>
        </p:spPr>
      </p:pic>
      <p:sp>
        <p:nvSpPr>
          <p:cNvPr id="607" name="Google Shape;607;p44"/>
          <p:cNvSpPr/>
          <p:nvPr/>
        </p:nvSpPr>
        <p:spPr>
          <a:xfrm>
            <a:off x="7806813" y="6347369"/>
            <a:ext cx="4070210"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Source: Madhu Sanjeevi  (medium)</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5"/>
          <p:cNvSpPr/>
          <p:nvPr/>
        </p:nvSpPr>
        <p:spPr>
          <a:xfrm>
            <a:off x="0" y="-75134"/>
            <a:ext cx="12192000"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Research work: Deep RL </a:t>
            </a:r>
            <a:endParaRPr/>
          </a:p>
        </p:txBody>
      </p:sp>
      <p:sp>
        <p:nvSpPr>
          <p:cNvPr id="613" name="Google Shape;613;p45"/>
          <p:cNvSpPr/>
          <p:nvPr/>
        </p:nvSpPr>
        <p:spPr>
          <a:xfrm>
            <a:off x="181802" y="785903"/>
            <a:ext cx="11904320" cy="1200329"/>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K Sethi</a:t>
            </a:r>
            <a:r>
              <a:rPr lang="en-US" sz="2400">
                <a:solidFill>
                  <a:schemeClr val="dk1"/>
                </a:solidFill>
                <a:latin typeface="Calibri"/>
                <a:ea typeface="Calibri"/>
                <a:cs typeface="Calibri"/>
                <a:sym typeface="Calibri"/>
              </a:rPr>
              <a:t>, ES Rupesh,</a:t>
            </a:r>
            <a:r>
              <a:rPr lang="en-US" sz="2400" b="1">
                <a:solidFill>
                  <a:schemeClr val="dk1"/>
                </a:solidFill>
                <a:latin typeface="Calibri"/>
                <a:ea typeface="Calibri"/>
                <a:cs typeface="Calibri"/>
                <a:sym typeface="Calibri"/>
              </a:rPr>
              <a:t> R Kumar</a:t>
            </a:r>
            <a:r>
              <a:rPr lang="en-US" sz="2400">
                <a:solidFill>
                  <a:schemeClr val="dk1"/>
                </a:solidFill>
                <a:latin typeface="Calibri"/>
                <a:ea typeface="Calibri"/>
                <a:cs typeface="Calibri"/>
                <a:sym typeface="Calibri"/>
              </a:rPr>
              <a:t>, P Bera, YV Madhav, "</a:t>
            </a:r>
            <a:r>
              <a:rPr lang="en-US" sz="2400" b="1">
                <a:solidFill>
                  <a:schemeClr val="dk1"/>
                </a:solidFill>
                <a:latin typeface="Calibri"/>
                <a:ea typeface="Calibri"/>
                <a:cs typeface="Calibri"/>
                <a:sym typeface="Calibri"/>
              </a:rPr>
              <a:t>A context-aware robust intrusion detection system: a reinforcement learning-based approach</a:t>
            </a:r>
            <a:r>
              <a:rPr lang="en-US" sz="2400">
                <a:solidFill>
                  <a:schemeClr val="dk1"/>
                </a:solidFill>
                <a:latin typeface="Calibri"/>
                <a:ea typeface="Calibri"/>
                <a:cs typeface="Calibri"/>
                <a:sym typeface="Calibri"/>
              </a:rPr>
              <a:t>“ International Journal of Information Security, 1-22</a:t>
            </a:r>
            <a:endParaRPr/>
          </a:p>
        </p:txBody>
      </p:sp>
      <p:sp>
        <p:nvSpPr>
          <p:cNvPr id="614" name="Google Shape;614;p45"/>
          <p:cNvSpPr/>
          <p:nvPr/>
        </p:nvSpPr>
        <p:spPr>
          <a:xfrm>
            <a:off x="181802" y="2135706"/>
            <a:ext cx="11904320" cy="4093428"/>
          </a:xfrm>
          <a:prstGeom prst="rect">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Detection and prevention of intrusions in enterprise networks and systems is an important, but challenging problem due to extensive growth and usage of networks that are constantly facing novel attacks. An intrusion detection system (IDS) monitors the network traffic and system-level applications to detect malicious activities in the network. However, most of the existing IDSs are incapable of providing higher accuracy and less false positive rate (FPR). Therefore, there is a need for adaptive techniques to detect network intrusions that maintain a balance between accuracy and FPR. In this paper, we present </a:t>
            </a:r>
            <a:r>
              <a:rPr lang="en-US" sz="2000" b="1">
                <a:solidFill>
                  <a:schemeClr val="dk1"/>
                </a:solidFill>
                <a:latin typeface="Calibri"/>
                <a:ea typeface="Calibri"/>
                <a:cs typeface="Calibri"/>
                <a:sym typeface="Calibri"/>
              </a:rPr>
              <a:t>a context-adaptive IDS that uses multiple independent deep reinforcement learning agents distributed across the network for accurate detection and classification of new and complex attacks.</a:t>
            </a:r>
            <a:r>
              <a:rPr lang="en-US" sz="2000">
                <a:solidFill>
                  <a:schemeClr val="dk1"/>
                </a:solidFill>
                <a:latin typeface="Calibri"/>
                <a:ea typeface="Calibri"/>
                <a:cs typeface="Calibri"/>
                <a:sym typeface="Calibri"/>
              </a:rPr>
              <a:t> We have done extensive experimentation using three benchmark datasets including </a:t>
            </a:r>
            <a:r>
              <a:rPr lang="en-US" sz="2000" b="1">
                <a:solidFill>
                  <a:schemeClr val="dk1"/>
                </a:solidFill>
                <a:latin typeface="Calibri"/>
                <a:ea typeface="Calibri"/>
                <a:cs typeface="Calibri"/>
                <a:sym typeface="Calibri"/>
              </a:rPr>
              <a:t>NSL-KDD, UNSW-NB15 and AWID </a:t>
            </a:r>
            <a:r>
              <a:rPr lang="en-US" sz="2000">
                <a:solidFill>
                  <a:schemeClr val="dk1"/>
                </a:solidFill>
                <a:latin typeface="Calibri"/>
                <a:ea typeface="Calibri"/>
                <a:cs typeface="Calibri"/>
                <a:sym typeface="Calibri"/>
              </a:rPr>
              <a:t>on our model that shows better accuracy and less FPR compared to the state-of-the-art systems. Further, we analyzed the robustness of our model </a:t>
            </a:r>
            <a:r>
              <a:rPr lang="en-US" sz="2000" b="1">
                <a:solidFill>
                  <a:schemeClr val="dk1"/>
                </a:solidFill>
                <a:latin typeface="Calibri"/>
                <a:ea typeface="Calibri"/>
                <a:cs typeface="Calibri"/>
                <a:sym typeface="Calibri"/>
              </a:rPr>
              <a:t>against adversarial attack </a:t>
            </a:r>
            <a:r>
              <a:rPr lang="en-US" sz="2000">
                <a:solidFill>
                  <a:schemeClr val="dk1"/>
                </a:solidFill>
                <a:latin typeface="Calibri"/>
                <a:ea typeface="Calibri"/>
                <a:cs typeface="Calibri"/>
                <a:sym typeface="Calibri"/>
              </a:rPr>
              <a:t>and observed only a small decrease in accuracy as compared to the existing models. To further improve the robustness of the system, we implemented the concept of </a:t>
            </a:r>
            <a:r>
              <a:rPr lang="en-US" sz="2000" b="1">
                <a:solidFill>
                  <a:schemeClr val="dk1"/>
                </a:solidFill>
                <a:latin typeface="Calibri"/>
                <a:ea typeface="Calibri"/>
                <a:cs typeface="Calibri"/>
                <a:sym typeface="Calibri"/>
              </a:rPr>
              <a:t>denoising autoencoder (DAE)</a:t>
            </a:r>
            <a:r>
              <a:rPr lang="en-US" sz="2000">
                <a:solidFill>
                  <a:schemeClr val="dk1"/>
                </a:solidFill>
                <a:latin typeface="Calibri"/>
                <a:ea typeface="Calibri"/>
                <a:cs typeface="Calibri"/>
                <a:sym typeface="Calibri"/>
              </a:rPr>
              <a:t>. Also, we have shown the usability of our system in real-life application with changes in the attack pattern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619" name="Google Shape;619;p46"/>
          <p:cNvPicPr preferRelativeResize="0"/>
          <p:nvPr/>
        </p:nvPicPr>
        <p:blipFill rotWithShape="1">
          <a:blip r:embed="rId3">
            <a:alphaModFix/>
          </a:blip>
          <a:srcRect/>
          <a:stretch/>
        </p:blipFill>
        <p:spPr>
          <a:xfrm>
            <a:off x="6598660" y="942869"/>
            <a:ext cx="4755904" cy="4839806"/>
          </a:xfrm>
          <a:prstGeom prst="rect">
            <a:avLst/>
          </a:prstGeom>
          <a:noFill/>
          <a:ln>
            <a:noFill/>
          </a:ln>
        </p:spPr>
      </p:pic>
      <p:pic>
        <p:nvPicPr>
          <p:cNvPr id="620" name="Google Shape;620;p46"/>
          <p:cNvPicPr preferRelativeResize="0"/>
          <p:nvPr/>
        </p:nvPicPr>
        <p:blipFill rotWithShape="1">
          <a:blip r:embed="rId4">
            <a:alphaModFix/>
          </a:blip>
          <a:srcRect/>
          <a:stretch/>
        </p:blipFill>
        <p:spPr>
          <a:xfrm>
            <a:off x="837436" y="1782600"/>
            <a:ext cx="5357914" cy="3292800"/>
          </a:xfrm>
          <a:prstGeom prst="rect">
            <a:avLst/>
          </a:prstGeom>
          <a:noFill/>
          <a:ln>
            <a:noFill/>
          </a:ln>
        </p:spPr>
      </p:pic>
      <p:sp>
        <p:nvSpPr>
          <p:cNvPr id="621" name="Google Shape;621;p46"/>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sp>
        <p:nvSpPr>
          <p:cNvPr id="622" name="Google Shape;622;p46"/>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23" name="Google Shape;623;p46"/>
          <p:cNvGrpSpPr/>
          <p:nvPr/>
        </p:nvGrpSpPr>
        <p:grpSpPr>
          <a:xfrm>
            <a:off x="0" y="-21021"/>
            <a:ext cx="12192000" cy="756744"/>
            <a:chOff x="0" y="-21021"/>
            <a:chExt cx="12192000" cy="756744"/>
          </a:xfrm>
        </p:grpSpPr>
        <p:sp>
          <p:nvSpPr>
            <p:cNvPr id="624" name="Google Shape;624;p46"/>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46"/>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Network Deployment of model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7"/>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pic>
        <p:nvPicPr>
          <p:cNvPr id="631" name="Google Shape;631;p47"/>
          <p:cNvPicPr preferRelativeResize="0"/>
          <p:nvPr/>
        </p:nvPicPr>
        <p:blipFill rotWithShape="1">
          <a:blip r:embed="rId3">
            <a:alphaModFix/>
          </a:blip>
          <a:srcRect r="9869"/>
          <a:stretch/>
        </p:blipFill>
        <p:spPr>
          <a:xfrm>
            <a:off x="0" y="1120879"/>
            <a:ext cx="3915795" cy="4331156"/>
          </a:xfrm>
          <a:prstGeom prst="rect">
            <a:avLst/>
          </a:prstGeom>
          <a:noFill/>
          <a:ln>
            <a:noFill/>
          </a:ln>
        </p:spPr>
      </p:pic>
      <p:pic>
        <p:nvPicPr>
          <p:cNvPr id="632" name="Google Shape;632;p47"/>
          <p:cNvPicPr preferRelativeResize="0"/>
          <p:nvPr/>
        </p:nvPicPr>
        <p:blipFill rotWithShape="1">
          <a:blip r:embed="rId4">
            <a:alphaModFix/>
          </a:blip>
          <a:srcRect l="1574" t="843" r="789" b="1138"/>
          <a:stretch/>
        </p:blipFill>
        <p:spPr>
          <a:xfrm>
            <a:off x="4156729" y="803137"/>
            <a:ext cx="4257368" cy="4938902"/>
          </a:xfrm>
          <a:prstGeom prst="rect">
            <a:avLst/>
          </a:prstGeom>
          <a:noFill/>
          <a:ln w="9525" cap="flat" cmpd="sng">
            <a:solidFill>
              <a:schemeClr val="accent1"/>
            </a:solidFill>
            <a:prstDash val="solid"/>
            <a:round/>
            <a:headEnd type="none" w="sm" len="sm"/>
            <a:tailEnd type="none" w="sm" len="sm"/>
          </a:ln>
        </p:spPr>
      </p:pic>
      <p:grpSp>
        <p:nvGrpSpPr>
          <p:cNvPr id="633" name="Google Shape;633;p47"/>
          <p:cNvGrpSpPr/>
          <p:nvPr/>
        </p:nvGrpSpPr>
        <p:grpSpPr>
          <a:xfrm>
            <a:off x="0" y="-21021"/>
            <a:ext cx="12192000" cy="756744"/>
            <a:chOff x="0" y="-21021"/>
            <a:chExt cx="12192000" cy="756744"/>
          </a:xfrm>
        </p:grpSpPr>
        <p:sp>
          <p:nvSpPr>
            <p:cNvPr id="634" name="Google Shape;634;p47"/>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47"/>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Algorithm and Workflow</a:t>
              </a:r>
              <a:endParaRPr/>
            </a:p>
          </p:txBody>
        </p:sp>
      </p:grpSp>
      <p:pic>
        <p:nvPicPr>
          <p:cNvPr id="636" name="Google Shape;636;p47"/>
          <p:cNvPicPr preferRelativeResize="0"/>
          <p:nvPr/>
        </p:nvPicPr>
        <p:blipFill rotWithShape="1">
          <a:blip r:embed="rId5">
            <a:alphaModFix/>
          </a:blip>
          <a:srcRect l="2369" r="9742" b="4187"/>
          <a:stretch/>
        </p:blipFill>
        <p:spPr>
          <a:xfrm>
            <a:off x="8511752" y="1644740"/>
            <a:ext cx="3470036" cy="25798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48"/>
          <p:cNvPicPr preferRelativeResize="0"/>
          <p:nvPr/>
        </p:nvPicPr>
        <p:blipFill rotWithShape="1">
          <a:blip r:embed="rId3">
            <a:alphaModFix/>
          </a:blip>
          <a:srcRect/>
          <a:stretch/>
        </p:blipFill>
        <p:spPr>
          <a:xfrm>
            <a:off x="0" y="1300131"/>
            <a:ext cx="12192000" cy="4257738"/>
          </a:xfrm>
          <a:prstGeom prst="rect">
            <a:avLst/>
          </a:prstGeom>
          <a:noFill/>
          <a:ln>
            <a:noFill/>
          </a:ln>
        </p:spPr>
      </p:pic>
      <p:grpSp>
        <p:nvGrpSpPr>
          <p:cNvPr id="642" name="Google Shape;642;p48"/>
          <p:cNvGrpSpPr/>
          <p:nvPr/>
        </p:nvGrpSpPr>
        <p:grpSpPr>
          <a:xfrm>
            <a:off x="0" y="-21021"/>
            <a:ext cx="12192000" cy="756744"/>
            <a:chOff x="0" y="-21021"/>
            <a:chExt cx="12192000" cy="756744"/>
          </a:xfrm>
        </p:grpSpPr>
        <p:sp>
          <p:nvSpPr>
            <p:cNvPr id="643" name="Google Shape;643;p48"/>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4" name="Google Shape;644;p48"/>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Agent Result Calculation</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49"/>
          <p:cNvPicPr preferRelativeResize="0"/>
          <p:nvPr/>
        </p:nvPicPr>
        <p:blipFill rotWithShape="1">
          <a:blip r:embed="rId3">
            <a:alphaModFix/>
          </a:blip>
          <a:srcRect r="4850"/>
          <a:stretch/>
        </p:blipFill>
        <p:spPr>
          <a:xfrm>
            <a:off x="7583056" y="279129"/>
            <a:ext cx="4608944" cy="5597247"/>
          </a:xfrm>
          <a:prstGeom prst="rect">
            <a:avLst/>
          </a:prstGeom>
          <a:noFill/>
          <a:ln>
            <a:noFill/>
          </a:ln>
        </p:spPr>
      </p:pic>
      <p:pic>
        <p:nvPicPr>
          <p:cNvPr id="650" name="Google Shape;650;p49"/>
          <p:cNvPicPr preferRelativeResize="0"/>
          <p:nvPr/>
        </p:nvPicPr>
        <p:blipFill rotWithShape="1">
          <a:blip r:embed="rId4">
            <a:alphaModFix/>
          </a:blip>
          <a:srcRect r="9869"/>
          <a:stretch/>
        </p:blipFill>
        <p:spPr>
          <a:xfrm>
            <a:off x="702981" y="221179"/>
            <a:ext cx="5393019" cy="5965074"/>
          </a:xfrm>
          <a:prstGeom prst="rect">
            <a:avLst/>
          </a:prstGeom>
          <a:noFill/>
          <a:ln>
            <a:noFill/>
          </a:ln>
        </p:spPr>
      </p:pic>
      <p:sp>
        <p:nvSpPr>
          <p:cNvPr id="651" name="Google Shape;651;p49"/>
          <p:cNvSpPr/>
          <p:nvPr/>
        </p:nvSpPr>
        <p:spPr>
          <a:xfrm>
            <a:off x="3824492" y="2915956"/>
            <a:ext cx="905164" cy="147782"/>
          </a:xfrm>
          <a:prstGeom prst="lef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2" name="Google Shape;652;p49"/>
          <p:cNvSpPr/>
          <p:nvPr/>
        </p:nvSpPr>
        <p:spPr>
          <a:xfrm>
            <a:off x="7938814" y="3846786"/>
            <a:ext cx="1531006" cy="830318"/>
          </a:xfrm>
          <a:prstGeom prst="roundRect">
            <a:avLst>
              <a:gd name="adj" fmla="val 16667"/>
            </a:avLst>
          </a:prstGeom>
          <a:solidFill>
            <a:schemeClr val="accent1">
              <a:alpha val="2745"/>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3" name="Google Shape;653;p49"/>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sp>
        <p:nvSpPr>
          <p:cNvPr id="654" name="Google Shape;654;p49"/>
          <p:cNvSpPr/>
          <p:nvPr/>
        </p:nvSpPr>
        <p:spPr>
          <a:xfrm>
            <a:off x="6156356" y="2343516"/>
            <a:ext cx="1366344" cy="646331"/>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Agent result Calculation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pic>
        <p:nvPicPr>
          <p:cNvPr id="660" name="Google Shape;660;p50"/>
          <p:cNvPicPr preferRelativeResize="0"/>
          <p:nvPr/>
        </p:nvPicPr>
        <p:blipFill rotWithShape="1">
          <a:blip r:embed="rId3">
            <a:alphaModFix/>
          </a:blip>
          <a:srcRect/>
          <a:stretch/>
        </p:blipFill>
        <p:spPr>
          <a:xfrm>
            <a:off x="539063" y="4012261"/>
            <a:ext cx="5464821" cy="2094624"/>
          </a:xfrm>
          <a:prstGeom prst="rect">
            <a:avLst/>
          </a:prstGeom>
          <a:noFill/>
          <a:ln>
            <a:noFill/>
          </a:ln>
        </p:spPr>
      </p:pic>
      <p:sp>
        <p:nvSpPr>
          <p:cNvPr id="661" name="Google Shape;661;p50"/>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pic>
        <p:nvPicPr>
          <p:cNvPr id="662" name="Google Shape;662;p50"/>
          <p:cNvPicPr preferRelativeResize="0"/>
          <p:nvPr/>
        </p:nvPicPr>
        <p:blipFill rotWithShape="1">
          <a:blip r:embed="rId4">
            <a:alphaModFix/>
          </a:blip>
          <a:srcRect l="37675" t="56215" r="379" b="5097"/>
          <a:stretch/>
        </p:blipFill>
        <p:spPr>
          <a:xfrm>
            <a:off x="439992" y="239102"/>
            <a:ext cx="4805515" cy="3467979"/>
          </a:xfrm>
          <a:prstGeom prst="rect">
            <a:avLst/>
          </a:prstGeom>
          <a:noFill/>
          <a:ln>
            <a:noFill/>
          </a:ln>
        </p:spPr>
      </p:pic>
      <p:pic>
        <p:nvPicPr>
          <p:cNvPr id="663" name="Google Shape;663;p50"/>
          <p:cNvPicPr preferRelativeResize="0"/>
          <p:nvPr/>
        </p:nvPicPr>
        <p:blipFill rotWithShape="1">
          <a:blip r:embed="rId5">
            <a:alphaModFix/>
          </a:blip>
          <a:srcRect l="2208" r="8451" b="3065"/>
          <a:stretch/>
        </p:blipFill>
        <p:spPr>
          <a:xfrm>
            <a:off x="6096000" y="1120570"/>
            <a:ext cx="5581377" cy="4129856"/>
          </a:xfrm>
          <a:prstGeom prst="rect">
            <a:avLst/>
          </a:prstGeom>
          <a:noFill/>
          <a:ln>
            <a:noFill/>
          </a:ln>
        </p:spPr>
      </p:pic>
      <p:sp>
        <p:nvSpPr>
          <p:cNvPr id="664" name="Google Shape;664;p50"/>
          <p:cNvSpPr/>
          <p:nvPr/>
        </p:nvSpPr>
        <p:spPr>
          <a:xfrm>
            <a:off x="7776926" y="741404"/>
            <a:ext cx="173086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Environment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dirty="0"/>
          </a:p>
        </p:txBody>
      </p:sp>
      <p:sp>
        <p:nvSpPr>
          <p:cNvPr id="202" name="Google Shape;202;p6"/>
          <p:cNvSpPr txBox="1">
            <a:spLocks noGrp="1"/>
          </p:cNvSpPr>
          <p:nvPr>
            <p:ph type="body" idx="1"/>
          </p:nvPr>
        </p:nvSpPr>
        <p:spPr>
          <a:xfrm>
            <a:off x="540775" y="1333500"/>
            <a:ext cx="11523406" cy="51816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Clr>
                <a:srgbClr val="FF0000"/>
              </a:buClr>
              <a:buSzPts val="2200"/>
              <a:buChar char="•"/>
            </a:pPr>
            <a:r>
              <a:rPr lang="en-US" sz="2200" dirty="0">
                <a:solidFill>
                  <a:srgbClr val="FF0000"/>
                </a:solidFill>
                <a:latin typeface="Times New Roman"/>
                <a:ea typeface="Times New Roman"/>
                <a:cs typeface="Times New Roman"/>
                <a:sym typeface="Times New Roman"/>
              </a:rPr>
              <a:t>Network Intrusions</a:t>
            </a:r>
            <a:r>
              <a:rPr lang="en-US" sz="2200" dirty="0">
                <a:latin typeface="Times New Roman"/>
                <a:ea typeface="Times New Roman"/>
                <a:cs typeface="Times New Roman"/>
                <a:sym typeface="Times New Roman"/>
              </a:rPr>
              <a:t>: Intrusions are initiated based on a flow of packet sent over a network.</a:t>
            </a:r>
            <a:endParaRPr dirty="0"/>
          </a:p>
          <a:p>
            <a:pPr marL="685800" lvl="1" indent="-228600" algn="just" rtl="0">
              <a:lnSpc>
                <a:spcPct val="90000"/>
              </a:lnSpc>
              <a:spcBef>
                <a:spcPts val="500"/>
              </a:spcBef>
              <a:spcAft>
                <a:spcPts val="0"/>
              </a:spcAft>
              <a:buClr>
                <a:schemeClr val="dk1"/>
              </a:buClr>
              <a:buSzPts val="2200"/>
              <a:buChar char="•"/>
            </a:pPr>
            <a:r>
              <a:rPr lang="en-US" sz="2200" dirty="0">
                <a:latin typeface="Times New Roman"/>
                <a:ea typeface="Times New Roman"/>
                <a:cs typeface="Times New Roman"/>
                <a:sym typeface="Times New Roman"/>
              </a:rPr>
              <a:t>Denial of Service (DoS) attack </a:t>
            </a:r>
            <a:endParaRPr dirty="0"/>
          </a:p>
          <a:p>
            <a:pPr marL="685800" lvl="1" indent="-228600" algn="just" rtl="0">
              <a:lnSpc>
                <a:spcPct val="90000"/>
              </a:lnSpc>
              <a:spcBef>
                <a:spcPts val="500"/>
              </a:spcBef>
              <a:spcAft>
                <a:spcPts val="0"/>
              </a:spcAft>
              <a:buClr>
                <a:schemeClr val="dk1"/>
              </a:buClr>
              <a:buSzPts val="2200"/>
              <a:buChar char="•"/>
            </a:pPr>
            <a:r>
              <a:rPr lang="en-US" sz="2200" dirty="0">
                <a:latin typeface="Times New Roman"/>
                <a:ea typeface="Times New Roman"/>
                <a:cs typeface="Times New Roman"/>
                <a:sym typeface="Times New Roman"/>
              </a:rPr>
              <a:t>Distributed Denial of Service (DDoS) attack.</a:t>
            </a:r>
            <a:endParaRPr dirty="0"/>
          </a:p>
          <a:p>
            <a:pPr marL="685800" lvl="1" indent="-228600" algn="just" rtl="0">
              <a:lnSpc>
                <a:spcPct val="90000"/>
              </a:lnSpc>
              <a:spcBef>
                <a:spcPts val="500"/>
              </a:spcBef>
              <a:spcAft>
                <a:spcPts val="0"/>
              </a:spcAft>
              <a:buClr>
                <a:schemeClr val="dk1"/>
              </a:buClr>
              <a:buSzPts val="2200"/>
              <a:buChar char="•"/>
            </a:pPr>
            <a:r>
              <a:rPr lang="en-US" sz="2200" dirty="0">
                <a:latin typeface="Times New Roman"/>
                <a:ea typeface="Times New Roman"/>
                <a:cs typeface="Times New Roman"/>
                <a:sym typeface="Times New Roman"/>
              </a:rPr>
              <a:t>Man-in-the-Middle attack</a:t>
            </a:r>
            <a:endParaRPr dirty="0"/>
          </a:p>
          <a:p>
            <a:pPr marL="685800" lvl="1" indent="-228600" algn="just" rtl="0">
              <a:lnSpc>
                <a:spcPct val="90000"/>
              </a:lnSpc>
              <a:spcBef>
                <a:spcPts val="500"/>
              </a:spcBef>
              <a:spcAft>
                <a:spcPts val="0"/>
              </a:spcAft>
              <a:buClr>
                <a:schemeClr val="dk1"/>
              </a:buClr>
              <a:buSzPts val="2200"/>
              <a:buChar char="•"/>
            </a:pPr>
            <a:r>
              <a:rPr lang="en-US" sz="2200" dirty="0">
                <a:latin typeface="Times New Roman"/>
                <a:ea typeface="Times New Roman"/>
                <a:cs typeface="Times New Roman"/>
                <a:sym typeface="Times New Roman"/>
              </a:rPr>
              <a:t>IP Spoofing </a:t>
            </a:r>
            <a:endParaRPr dirty="0"/>
          </a:p>
          <a:p>
            <a:pPr marL="685800" lvl="1" indent="-228600" algn="just" rtl="0">
              <a:lnSpc>
                <a:spcPct val="90000"/>
              </a:lnSpc>
              <a:spcBef>
                <a:spcPts val="500"/>
              </a:spcBef>
              <a:spcAft>
                <a:spcPts val="0"/>
              </a:spcAft>
              <a:buClr>
                <a:schemeClr val="dk1"/>
              </a:buClr>
              <a:buSzPts val="2200"/>
              <a:buChar char="•"/>
            </a:pPr>
            <a:r>
              <a:rPr lang="en-US" sz="2200" dirty="0">
                <a:latin typeface="Times New Roman"/>
                <a:ea typeface="Times New Roman"/>
                <a:cs typeface="Times New Roman"/>
                <a:sym typeface="Times New Roman"/>
              </a:rPr>
              <a:t>Port Scanning</a:t>
            </a:r>
            <a:endParaRPr dirty="0"/>
          </a:p>
          <a:p>
            <a:pPr marL="685800" lvl="1" indent="-228600" algn="just" rtl="0">
              <a:lnSpc>
                <a:spcPct val="90000"/>
              </a:lnSpc>
              <a:spcBef>
                <a:spcPts val="500"/>
              </a:spcBef>
              <a:spcAft>
                <a:spcPts val="0"/>
              </a:spcAft>
              <a:buClr>
                <a:schemeClr val="dk1"/>
              </a:buClr>
              <a:buSzPts val="2200"/>
              <a:buChar char="•"/>
            </a:pPr>
            <a:r>
              <a:rPr lang="en-US" sz="2200" dirty="0">
                <a:latin typeface="Times New Roman"/>
                <a:ea typeface="Times New Roman"/>
                <a:cs typeface="Times New Roman"/>
                <a:sym typeface="Times New Roman"/>
              </a:rPr>
              <a:t>Hijack attack</a:t>
            </a:r>
            <a:endParaRPr dirty="0"/>
          </a:p>
          <a:p>
            <a:pPr marL="685800" lvl="1" indent="-228600" algn="just" rtl="0">
              <a:lnSpc>
                <a:spcPct val="90000"/>
              </a:lnSpc>
              <a:spcBef>
                <a:spcPts val="500"/>
              </a:spcBef>
              <a:spcAft>
                <a:spcPts val="0"/>
              </a:spcAft>
              <a:buClr>
                <a:schemeClr val="dk1"/>
              </a:buClr>
              <a:buSzPts val="2200"/>
              <a:buChar char="•"/>
            </a:pPr>
            <a:r>
              <a:rPr lang="en-US" sz="2200" dirty="0">
                <a:latin typeface="Times New Roman"/>
                <a:ea typeface="Times New Roman"/>
                <a:cs typeface="Times New Roman"/>
                <a:sym typeface="Times New Roman"/>
              </a:rPr>
              <a:t>U2R attack</a:t>
            </a:r>
            <a:endParaRPr dirty="0"/>
          </a:p>
          <a:p>
            <a:pPr marL="685800" lvl="1" indent="-228600" algn="just" rtl="0">
              <a:lnSpc>
                <a:spcPct val="90000"/>
              </a:lnSpc>
              <a:spcBef>
                <a:spcPts val="500"/>
              </a:spcBef>
              <a:spcAft>
                <a:spcPts val="0"/>
              </a:spcAft>
              <a:buClr>
                <a:schemeClr val="dk1"/>
              </a:buClr>
              <a:buSzPts val="2200"/>
              <a:buChar char="•"/>
            </a:pPr>
            <a:r>
              <a:rPr lang="en-US" sz="2200" dirty="0">
                <a:latin typeface="Times New Roman"/>
                <a:ea typeface="Times New Roman"/>
                <a:cs typeface="Times New Roman"/>
                <a:sym typeface="Times New Roman"/>
              </a:rPr>
              <a:t>Asymmetric routing</a:t>
            </a:r>
            <a:endParaRPr dirty="0"/>
          </a:p>
          <a:p>
            <a:pPr marL="685800" lvl="1" indent="-228600" algn="just" rtl="0">
              <a:lnSpc>
                <a:spcPct val="90000"/>
              </a:lnSpc>
              <a:spcBef>
                <a:spcPts val="500"/>
              </a:spcBef>
              <a:spcAft>
                <a:spcPts val="0"/>
              </a:spcAft>
              <a:buClr>
                <a:schemeClr val="dk1"/>
              </a:buClr>
              <a:buSzPts val="2200"/>
              <a:buChar char="•"/>
            </a:pPr>
            <a:r>
              <a:rPr lang="en-US" sz="2200" dirty="0">
                <a:latin typeface="Times New Roman"/>
                <a:ea typeface="Times New Roman"/>
                <a:cs typeface="Times New Roman"/>
                <a:sym typeface="Times New Roman"/>
              </a:rPr>
              <a:t>SYN-Flooding</a:t>
            </a:r>
            <a:endParaRPr dirty="0"/>
          </a:p>
          <a:p>
            <a:pPr marL="228600" lvl="0" indent="-228600" algn="just" rtl="0">
              <a:lnSpc>
                <a:spcPct val="90000"/>
              </a:lnSpc>
              <a:spcBef>
                <a:spcPts val="1000"/>
              </a:spcBef>
              <a:spcAft>
                <a:spcPts val="0"/>
              </a:spcAft>
              <a:buClr>
                <a:srgbClr val="FF0000"/>
              </a:buClr>
              <a:buSzPts val="2200"/>
              <a:buChar char="•"/>
            </a:pPr>
            <a:r>
              <a:rPr lang="en-US" sz="2200" dirty="0">
                <a:solidFill>
                  <a:srgbClr val="FF0000"/>
                </a:solidFill>
                <a:latin typeface="Times New Roman"/>
                <a:ea typeface="Times New Roman"/>
                <a:cs typeface="Times New Roman"/>
                <a:sym typeface="Times New Roman"/>
              </a:rPr>
              <a:t>System Intrusions: </a:t>
            </a:r>
            <a:r>
              <a:rPr lang="en-US" sz="2200" dirty="0">
                <a:latin typeface="Times New Roman"/>
                <a:ea typeface="Times New Roman"/>
                <a:cs typeface="Times New Roman"/>
                <a:sym typeface="Times New Roman"/>
              </a:rPr>
              <a:t>Host attacks target specific hosts or system by running malicious software to compromise the system functionalities or corrupt it. Most host attacks are categorized under the malware  category. This includes worms, viruses, </a:t>
            </a:r>
            <a:r>
              <a:rPr lang="en-US" sz="2200" dirty="0" err="1">
                <a:latin typeface="Times New Roman"/>
                <a:ea typeface="Times New Roman"/>
                <a:cs typeface="Times New Roman"/>
                <a:sym typeface="Times New Roman"/>
              </a:rPr>
              <a:t>adwares</a:t>
            </a:r>
            <a:r>
              <a:rPr lang="en-US" sz="2200">
                <a:latin typeface="Times New Roman"/>
                <a:ea typeface="Times New Roman"/>
                <a:cs typeface="Times New Roman"/>
                <a:sym typeface="Times New Roman"/>
              </a:rPr>
              <a:t>, ransomware.</a:t>
            </a:r>
            <a:endParaRPr/>
          </a:p>
        </p:txBody>
      </p:sp>
      <p:grpSp>
        <p:nvGrpSpPr>
          <p:cNvPr id="203" name="Google Shape;203;p6"/>
          <p:cNvGrpSpPr/>
          <p:nvPr/>
        </p:nvGrpSpPr>
        <p:grpSpPr>
          <a:xfrm>
            <a:off x="0" y="-35472"/>
            <a:ext cx="12192000" cy="756744"/>
            <a:chOff x="0" y="-21021"/>
            <a:chExt cx="12192000" cy="756744"/>
          </a:xfrm>
        </p:grpSpPr>
        <p:sp>
          <p:nvSpPr>
            <p:cNvPr id="204" name="Google Shape;204;p6"/>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6"/>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Types of Intrusions</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51"/>
          <p:cNvPicPr preferRelativeResize="0"/>
          <p:nvPr/>
        </p:nvPicPr>
        <p:blipFill rotWithShape="1">
          <a:blip r:embed="rId3">
            <a:alphaModFix/>
          </a:blip>
          <a:srcRect r="4850"/>
          <a:stretch/>
        </p:blipFill>
        <p:spPr>
          <a:xfrm>
            <a:off x="7583056" y="310660"/>
            <a:ext cx="4608944" cy="5597247"/>
          </a:xfrm>
          <a:prstGeom prst="rect">
            <a:avLst/>
          </a:prstGeom>
          <a:noFill/>
          <a:ln>
            <a:noFill/>
          </a:ln>
        </p:spPr>
      </p:pic>
      <p:pic>
        <p:nvPicPr>
          <p:cNvPr id="670" name="Google Shape;670;p51"/>
          <p:cNvPicPr preferRelativeResize="0"/>
          <p:nvPr/>
        </p:nvPicPr>
        <p:blipFill rotWithShape="1">
          <a:blip r:embed="rId4">
            <a:alphaModFix/>
          </a:blip>
          <a:srcRect r="9869"/>
          <a:stretch/>
        </p:blipFill>
        <p:spPr>
          <a:xfrm>
            <a:off x="702981" y="188331"/>
            <a:ext cx="5393019" cy="5965074"/>
          </a:xfrm>
          <a:prstGeom prst="rect">
            <a:avLst/>
          </a:prstGeom>
          <a:noFill/>
          <a:ln>
            <a:noFill/>
          </a:ln>
        </p:spPr>
      </p:pic>
      <p:sp>
        <p:nvSpPr>
          <p:cNvPr id="671" name="Google Shape;671;p51"/>
          <p:cNvSpPr/>
          <p:nvPr/>
        </p:nvSpPr>
        <p:spPr>
          <a:xfrm>
            <a:off x="6096000" y="3629219"/>
            <a:ext cx="905164" cy="147782"/>
          </a:xfrm>
          <a:prstGeom prst="lef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51"/>
          <p:cNvSpPr/>
          <p:nvPr/>
        </p:nvSpPr>
        <p:spPr>
          <a:xfrm>
            <a:off x="7938814" y="4754719"/>
            <a:ext cx="1486540" cy="422031"/>
          </a:xfrm>
          <a:prstGeom prst="roundRect">
            <a:avLst>
              <a:gd name="adj" fmla="val 16667"/>
            </a:avLst>
          </a:prstGeom>
          <a:solidFill>
            <a:schemeClr val="accent1">
              <a:alpha val="2745"/>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51"/>
          <p:cNvSpPr/>
          <p:nvPr/>
        </p:nvSpPr>
        <p:spPr>
          <a:xfrm>
            <a:off x="5562525" y="3145133"/>
            <a:ext cx="235374" cy="1130439"/>
          </a:xfrm>
          <a:prstGeom prst="rightBrace">
            <a:avLst>
              <a:gd name="adj1" fmla="val 8333"/>
              <a:gd name="adj2"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51"/>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sp>
        <p:nvSpPr>
          <p:cNvPr id="675" name="Google Shape;675;p51"/>
          <p:cNvSpPr/>
          <p:nvPr/>
        </p:nvSpPr>
        <p:spPr>
          <a:xfrm>
            <a:off x="6068933" y="2905615"/>
            <a:ext cx="1217917" cy="646331"/>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Reward Calculation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52"/>
          <p:cNvPicPr preferRelativeResize="0"/>
          <p:nvPr/>
        </p:nvPicPr>
        <p:blipFill rotWithShape="1">
          <a:blip r:embed="rId3">
            <a:alphaModFix/>
          </a:blip>
          <a:srcRect r="4850"/>
          <a:stretch/>
        </p:blipFill>
        <p:spPr>
          <a:xfrm>
            <a:off x="7583056" y="310660"/>
            <a:ext cx="4608944" cy="5597247"/>
          </a:xfrm>
          <a:prstGeom prst="rect">
            <a:avLst/>
          </a:prstGeom>
          <a:noFill/>
          <a:ln>
            <a:noFill/>
          </a:ln>
        </p:spPr>
      </p:pic>
      <p:sp>
        <p:nvSpPr>
          <p:cNvPr id="681" name="Google Shape;681;p52"/>
          <p:cNvSpPr/>
          <p:nvPr/>
        </p:nvSpPr>
        <p:spPr>
          <a:xfrm>
            <a:off x="6475712" y="4987967"/>
            <a:ext cx="905164" cy="147782"/>
          </a:xfrm>
          <a:prstGeom prst="lef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p52"/>
          <p:cNvSpPr/>
          <p:nvPr/>
        </p:nvSpPr>
        <p:spPr>
          <a:xfrm>
            <a:off x="7928149" y="5114612"/>
            <a:ext cx="1416818" cy="512466"/>
          </a:xfrm>
          <a:prstGeom prst="roundRect">
            <a:avLst>
              <a:gd name="adj" fmla="val 16667"/>
            </a:avLst>
          </a:prstGeom>
          <a:solidFill>
            <a:schemeClr val="accent1">
              <a:alpha val="2745"/>
            </a:schemeClr>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p52"/>
          <p:cNvSpPr/>
          <p:nvPr/>
        </p:nvSpPr>
        <p:spPr>
          <a:xfrm>
            <a:off x="6049018" y="4496639"/>
            <a:ext cx="235374" cy="1130439"/>
          </a:xfrm>
          <a:prstGeom prst="rightBrace">
            <a:avLst>
              <a:gd name="adj1" fmla="val 8333"/>
              <a:gd name="adj2"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84" name="Google Shape;684;p52"/>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pic>
        <p:nvPicPr>
          <p:cNvPr id="685" name="Google Shape;685;p52"/>
          <p:cNvPicPr preferRelativeResize="0"/>
          <p:nvPr/>
        </p:nvPicPr>
        <p:blipFill rotWithShape="1">
          <a:blip r:embed="rId4">
            <a:alphaModFix/>
          </a:blip>
          <a:srcRect r="9869"/>
          <a:stretch/>
        </p:blipFill>
        <p:spPr>
          <a:xfrm>
            <a:off x="702981" y="221179"/>
            <a:ext cx="5393019" cy="5965074"/>
          </a:xfrm>
          <a:prstGeom prst="rect">
            <a:avLst/>
          </a:prstGeom>
          <a:noFill/>
          <a:ln>
            <a:noFill/>
          </a:ln>
        </p:spPr>
      </p:pic>
      <p:sp>
        <p:nvSpPr>
          <p:cNvPr id="686" name="Google Shape;686;p52"/>
          <p:cNvSpPr/>
          <p:nvPr/>
        </p:nvSpPr>
        <p:spPr>
          <a:xfrm>
            <a:off x="6284392" y="4006290"/>
            <a:ext cx="1217917" cy="646331"/>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Experience Replay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grpSp>
        <p:nvGrpSpPr>
          <p:cNvPr id="691" name="Google Shape;691;p53"/>
          <p:cNvGrpSpPr/>
          <p:nvPr/>
        </p:nvGrpSpPr>
        <p:grpSpPr>
          <a:xfrm>
            <a:off x="674091" y="1036827"/>
            <a:ext cx="10843818" cy="2458931"/>
            <a:chOff x="674091" y="512168"/>
            <a:chExt cx="10843818" cy="2458931"/>
          </a:xfrm>
        </p:grpSpPr>
        <p:pic>
          <p:nvPicPr>
            <p:cNvPr id="692" name="Google Shape;692;p53"/>
            <p:cNvPicPr preferRelativeResize="0"/>
            <p:nvPr/>
          </p:nvPicPr>
          <p:blipFill rotWithShape="1">
            <a:blip r:embed="rId3">
              <a:alphaModFix/>
            </a:blip>
            <a:srcRect/>
            <a:stretch/>
          </p:blipFill>
          <p:spPr>
            <a:xfrm>
              <a:off x="674091" y="512168"/>
              <a:ext cx="10843818" cy="2458931"/>
            </a:xfrm>
            <a:prstGeom prst="rect">
              <a:avLst/>
            </a:prstGeom>
            <a:noFill/>
            <a:ln>
              <a:noFill/>
            </a:ln>
          </p:spPr>
        </p:pic>
        <p:sp>
          <p:nvSpPr>
            <p:cNvPr id="693" name="Google Shape;693;p53"/>
            <p:cNvSpPr/>
            <p:nvPr/>
          </p:nvSpPr>
          <p:spPr>
            <a:xfrm>
              <a:off x="4708634" y="512168"/>
              <a:ext cx="105104" cy="3076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94" name="Google Shape;694;p53"/>
          <p:cNvGrpSpPr/>
          <p:nvPr/>
        </p:nvGrpSpPr>
        <p:grpSpPr>
          <a:xfrm>
            <a:off x="2860968" y="3786351"/>
            <a:ext cx="6470063" cy="2458931"/>
            <a:chOff x="2957716" y="3429000"/>
            <a:chExt cx="6470063" cy="2458931"/>
          </a:xfrm>
        </p:grpSpPr>
        <p:pic>
          <p:nvPicPr>
            <p:cNvPr id="695" name="Google Shape;695;p53"/>
            <p:cNvPicPr preferRelativeResize="0"/>
            <p:nvPr/>
          </p:nvPicPr>
          <p:blipFill rotWithShape="1">
            <a:blip r:embed="rId4">
              <a:alphaModFix/>
            </a:blip>
            <a:srcRect/>
            <a:stretch/>
          </p:blipFill>
          <p:spPr>
            <a:xfrm>
              <a:off x="2957716" y="3429000"/>
              <a:ext cx="6470063" cy="2458931"/>
            </a:xfrm>
            <a:prstGeom prst="rect">
              <a:avLst/>
            </a:prstGeom>
            <a:noFill/>
            <a:ln>
              <a:noFill/>
            </a:ln>
          </p:spPr>
        </p:pic>
        <p:sp>
          <p:nvSpPr>
            <p:cNvPr id="696" name="Google Shape;696;p53"/>
            <p:cNvSpPr/>
            <p:nvPr/>
          </p:nvSpPr>
          <p:spPr>
            <a:xfrm>
              <a:off x="4198882" y="3512872"/>
              <a:ext cx="173421" cy="3234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97" name="Google Shape;697;p53"/>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98" name="Google Shape;698;p53"/>
          <p:cNvGrpSpPr/>
          <p:nvPr/>
        </p:nvGrpSpPr>
        <p:grpSpPr>
          <a:xfrm>
            <a:off x="0" y="-21021"/>
            <a:ext cx="12192000" cy="756744"/>
            <a:chOff x="0" y="-21021"/>
            <a:chExt cx="12192000" cy="756744"/>
          </a:xfrm>
        </p:grpSpPr>
        <p:sp>
          <p:nvSpPr>
            <p:cNvPr id="699" name="Google Shape;699;p53"/>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0" name="Google Shape;700;p53"/>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Performance of individual classifier</a:t>
              </a:r>
              <a:endParaRPr/>
            </a:p>
          </p:txBody>
        </p:sp>
      </p:grpSp>
      <p:sp>
        <p:nvSpPr>
          <p:cNvPr id="701" name="Google Shape;701;p53"/>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54"/>
          <p:cNvPicPr preferRelativeResize="0"/>
          <p:nvPr/>
        </p:nvPicPr>
        <p:blipFill rotWithShape="1">
          <a:blip r:embed="rId3">
            <a:alphaModFix/>
          </a:blip>
          <a:srcRect/>
          <a:stretch/>
        </p:blipFill>
        <p:spPr>
          <a:xfrm>
            <a:off x="883813" y="931131"/>
            <a:ext cx="10781726" cy="5324387"/>
          </a:xfrm>
          <a:prstGeom prst="rect">
            <a:avLst/>
          </a:prstGeom>
          <a:noFill/>
          <a:ln>
            <a:noFill/>
          </a:ln>
        </p:spPr>
      </p:pic>
      <p:grpSp>
        <p:nvGrpSpPr>
          <p:cNvPr id="707" name="Google Shape;707;p54"/>
          <p:cNvGrpSpPr/>
          <p:nvPr/>
        </p:nvGrpSpPr>
        <p:grpSpPr>
          <a:xfrm>
            <a:off x="4109544" y="218889"/>
            <a:ext cx="168165" cy="3126028"/>
            <a:chOff x="4109544" y="218889"/>
            <a:chExt cx="168165" cy="3126028"/>
          </a:xfrm>
        </p:grpSpPr>
        <p:sp>
          <p:nvSpPr>
            <p:cNvPr id="708" name="Google Shape;708;p54"/>
            <p:cNvSpPr/>
            <p:nvPr/>
          </p:nvSpPr>
          <p:spPr>
            <a:xfrm>
              <a:off x="4109544" y="218889"/>
              <a:ext cx="168165" cy="3486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p54"/>
            <p:cNvSpPr/>
            <p:nvPr/>
          </p:nvSpPr>
          <p:spPr>
            <a:xfrm>
              <a:off x="4141074" y="3057090"/>
              <a:ext cx="136635" cy="28782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10" name="Google Shape;710;p54"/>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11" name="Google Shape;711;p54"/>
          <p:cNvGrpSpPr/>
          <p:nvPr/>
        </p:nvGrpSpPr>
        <p:grpSpPr>
          <a:xfrm>
            <a:off x="0" y="-21021"/>
            <a:ext cx="12192000" cy="756744"/>
            <a:chOff x="0" y="-21021"/>
            <a:chExt cx="12192000" cy="756744"/>
          </a:xfrm>
        </p:grpSpPr>
        <p:sp>
          <p:nvSpPr>
            <p:cNvPr id="712" name="Google Shape;712;p54"/>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3" name="Google Shape;713;p54"/>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Performance of model with diff. combination</a:t>
              </a:r>
              <a:endParaRPr/>
            </a:p>
          </p:txBody>
        </p:sp>
      </p:grpSp>
      <p:sp>
        <p:nvSpPr>
          <p:cNvPr id="714" name="Google Shape;714;p54"/>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55"/>
          <p:cNvPicPr preferRelativeResize="0"/>
          <p:nvPr/>
        </p:nvPicPr>
        <p:blipFill rotWithShape="1">
          <a:blip r:embed="rId3">
            <a:alphaModFix/>
          </a:blip>
          <a:srcRect l="1207" r="1551" b="5220"/>
          <a:stretch/>
        </p:blipFill>
        <p:spPr>
          <a:xfrm>
            <a:off x="168165" y="1938040"/>
            <a:ext cx="11855669" cy="3264582"/>
          </a:xfrm>
          <a:prstGeom prst="rect">
            <a:avLst/>
          </a:prstGeom>
          <a:noFill/>
          <a:ln>
            <a:noFill/>
          </a:ln>
        </p:spPr>
      </p:pic>
      <p:sp>
        <p:nvSpPr>
          <p:cNvPr id="720" name="Google Shape;720;p55"/>
          <p:cNvSpPr/>
          <p:nvPr/>
        </p:nvSpPr>
        <p:spPr>
          <a:xfrm>
            <a:off x="0" y="0"/>
            <a:ext cx="12192000" cy="1255728"/>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200">
                <a:solidFill>
                  <a:schemeClr val="lt1"/>
                </a:solidFill>
                <a:latin typeface="Arial"/>
                <a:ea typeface="Arial"/>
                <a:cs typeface="Arial"/>
                <a:sym typeface="Arial"/>
              </a:rPr>
              <a:t>Attack type classification performance for </a:t>
            </a:r>
            <a:r>
              <a:rPr lang="en-US" sz="4200" b="1">
                <a:solidFill>
                  <a:schemeClr val="lt1"/>
                </a:solidFill>
                <a:latin typeface="Arial"/>
                <a:ea typeface="Arial"/>
                <a:cs typeface="Arial"/>
                <a:sym typeface="Arial"/>
              </a:rPr>
              <a:t>UNSW-NB15</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56"/>
          <p:cNvPicPr preferRelativeResize="0"/>
          <p:nvPr/>
        </p:nvPicPr>
        <p:blipFill rotWithShape="1">
          <a:blip r:embed="rId3">
            <a:alphaModFix/>
          </a:blip>
          <a:srcRect/>
          <a:stretch/>
        </p:blipFill>
        <p:spPr>
          <a:xfrm>
            <a:off x="262759" y="1493836"/>
            <a:ext cx="11834648" cy="2525004"/>
          </a:xfrm>
          <a:prstGeom prst="rect">
            <a:avLst/>
          </a:prstGeom>
          <a:noFill/>
          <a:ln>
            <a:noFill/>
          </a:ln>
        </p:spPr>
      </p:pic>
      <p:sp>
        <p:nvSpPr>
          <p:cNvPr id="726" name="Google Shape;726;p56"/>
          <p:cNvSpPr/>
          <p:nvPr/>
        </p:nvSpPr>
        <p:spPr>
          <a:xfrm>
            <a:off x="1839309" y="2280745"/>
            <a:ext cx="136636" cy="38888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7" name="Google Shape;727;p56"/>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sp>
        <p:nvSpPr>
          <p:cNvPr id="728" name="Google Shape;728;p56"/>
          <p:cNvSpPr/>
          <p:nvPr/>
        </p:nvSpPr>
        <p:spPr>
          <a:xfrm>
            <a:off x="0" y="4955"/>
            <a:ext cx="12192000" cy="1328569"/>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000">
                <a:solidFill>
                  <a:schemeClr val="lt1"/>
                </a:solidFill>
                <a:latin typeface="Arial"/>
                <a:ea typeface="Arial"/>
                <a:cs typeface="Arial"/>
                <a:sym typeface="Arial"/>
              </a:rPr>
              <a:t>Attack type classification performance for</a:t>
            </a:r>
            <a:endParaRPr/>
          </a:p>
          <a:p>
            <a:pPr marL="0" marR="0" lvl="0" indent="0" algn="l" rtl="0">
              <a:lnSpc>
                <a:spcPct val="90000"/>
              </a:lnSpc>
              <a:spcBef>
                <a:spcPts val="1000"/>
              </a:spcBef>
              <a:spcAft>
                <a:spcPts val="0"/>
              </a:spcAft>
              <a:buNone/>
            </a:pPr>
            <a:r>
              <a:rPr lang="en-US" sz="4000" b="1">
                <a:solidFill>
                  <a:schemeClr val="lt1"/>
                </a:solidFill>
                <a:latin typeface="Arial"/>
                <a:ea typeface="Arial"/>
                <a:cs typeface="Arial"/>
                <a:sym typeface="Arial"/>
              </a:rPr>
              <a:t>NSL-KDD</a:t>
            </a:r>
            <a:r>
              <a:rPr lang="en-US" sz="4000">
                <a:solidFill>
                  <a:schemeClr val="lt1"/>
                </a:solidFill>
                <a:latin typeface="Arial"/>
                <a:ea typeface="Arial"/>
                <a:cs typeface="Arial"/>
                <a:sym typeface="Arial"/>
              </a:rPr>
              <a:t> and </a:t>
            </a:r>
            <a:r>
              <a:rPr lang="en-US" sz="4000" b="1">
                <a:solidFill>
                  <a:schemeClr val="lt1"/>
                </a:solidFill>
                <a:latin typeface="Arial"/>
                <a:ea typeface="Arial"/>
                <a:cs typeface="Arial"/>
                <a:sym typeface="Arial"/>
              </a:rPr>
              <a:t>AWID</a:t>
            </a:r>
            <a:endParaRPr/>
          </a:p>
        </p:txBody>
      </p:sp>
      <p:pic>
        <p:nvPicPr>
          <p:cNvPr id="729" name="Google Shape;729;p56"/>
          <p:cNvPicPr preferRelativeResize="0"/>
          <p:nvPr/>
        </p:nvPicPr>
        <p:blipFill rotWithShape="1">
          <a:blip r:embed="rId4">
            <a:alphaModFix/>
          </a:blip>
          <a:srcRect/>
          <a:stretch/>
        </p:blipFill>
        <p:spPr>
          <a:xfrm>
            <a:off x="94593" y="3991197"/>
            <a:ext cx="12192000" cy="220677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Google Shape;734;p57"/>
          <p:cNvPicPr preferRelativeResize="0"/>
          <p:nvPr/>
        </p:nvPicPr>
        <p:blipFill rotWithShape="1">
          <a:blip r:embed="rId3">
            <a:alphaModFix/>
          </a:blip>
          <a:srcRect/>
          <a:stretch/>
        </p:blipFill>
        <p:spPr>
          <a:xfrm>
            <a:off x="6001407" y="1265017"/>
            <a:ext cx="5692236" cy="3762704"/>
          </a:xfrm>
          <a:prstGeom prst="rect">
            <a:avLst/>
          </a:prstGeom>
          <a:noFill/>
          <a:ln>
            <a:noFill/>
          </a:ln>
        </p:spPr>
      </p:pic>
      <p:pic>
        <p:nvPicPr>
          <p:cNvPr id="735" name="Google Shape;735;p57"/>
          <p:cNvPicPr preferRelativeResize="0"/>
          <p:nvPr/>
        </p:nvPicPr>
        <p:blipFill rotWithShape="1">
          <a:blip r:embed="rId4">
            <a:alphaModFix/>
          </a:blip>
          <a:srcRect/>
          <a:stretch/>
        </p:blipFill>
        <p:spPr>
          <a:xfrm>
            <a:off x="364871" y="1421356"/>
            <a:ext cx="5173960" cy="3450025"/>
          </a:xfrm>
          <a:prstGeom prst="rect">
            <a:avLst/>
          </a:prstGeom>
          <a:noFill/>
          <a:ln>
            <a:noFill/>
          </a:ln>
        </p:spPr>
      </p:pic>
      <p:sp>
        <p:nvSpPr>
          <p:cNvPr id="736" name="Google Shape;736;p57"/>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37" name="Google Shape;737;p57"/>
          <p:cNvGrpSpPr/>
          <p:nvPr/>
        </p:nvGrpSpPr>
        <p:grpSpPr>
          <a:xfrm>
            <a:off x="0" y="-21021"/>
            <a:ext cx="12192000" cy="756744"/>
            <a:chOff x="0" y="-21021"/>
            <a:chExt cx="12192000" cy="756744"/>
          </a:xfrm>
        </p:grpSpPr>
        <p:sp>
          <p:nvSpPr>
            <p:cNvPr id="738" name="Google Shape;738;p57"/>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9" name="Google Shape;739;p57"/>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ROC curve for </a:t>
              </a:r>
              <a:r>
                <a:rPr lang="en-US" sz="4400" b="1">
                  <a:solidFill>
                    <a:schemeClr val="lt1"/>
                  </a:solidFill>
                  <a:latin typeface="Arial"/>
                  <a:ea typeface="Arial"/>
                  <a:cs typeface="Arial"/>
                  <a:sym typeface="Arial"/>
                </a:rPr>
                <a:t>AWID</a:t>
              </a:r>
              <a:r>
                <a:rPr lang="en-US" sz="4400">
                  <a:solidFill>
                    <a:schemeClr val="lt1"/>
                  </a:solidFill>
                  <a:latin typeface="Arial"/>
                  <a:ea typeface="Arial"/>
                  <a:cs typeface="Arial"/>
                  <a:sym typeface="Arial"/>
                </a:rPr>
                <a:t> and </a:t>
              </a:r>
              <a:r>
                <a:rPr lang="en-US" sz="4400" b="1">
                  <a:solidFill>
                    <a:schemeClr val="lt1"/>
                  </a:solidFill>
                  <a:latin typeface="Arial"/>
                  <a:ea typeface="Arial"/>
                  <a:cs typeface="Arial"/>
                  <a:sym typeface="Arial"/>
                </a:rPr>
                <a:t>UNSW-NB15</a:t>
              </a:r>
              <a:r>
                <a:rPr lang="en-US" sz="4400">
                  <a:solidFill>
                    <a:schemeClr val="lt1"/>
                  </a:solidFill>
                  <a:latin typeface="Arial"/>
                  <a:ea typeface="Arial"/>
                  <a:cs typeface="Arial"/>
                  <a:sym typeface="Arial"/>
                </a:rPr>
                <a:t> </a:t>
              </a:r>
              <a:endParaRPr/>
            </a:p>
          </p:txBody>
        </p:sp>
      </p:grpSp>
      <p:sp>
        <p:nvSpPr>
          <p:cNvPr id="740" name="Google Shape;740;p57"/>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5" name="Google Shape;745;p58"/>
          <p:cNvPicPr preferRelativeResize="0"/>
          <p:nvPr/>
        </p:nvPicPr>
        <p:blipFill rotWithShape="1">
          <a:blip r:embed="rId3">
            <a:alphaModFix/>
          </a:blip>
          <a:srcRect t="9647"/>
          <a:stretch/>
        </p:blipFill>
        <p:spPr>
          <a:xfrm>
            <a:off x="1123622" y="1156817"/>
            <a:ext cx="10344150" cy="4853807"/>
          </a:xfrm>
          <a:prstGeom prst="rect">
            <a:avLst/>
          </a:prstGeom>
          <a:noFill/>
          <a:ln>
            <a:noFill/>
          </a:ln>
        </p:spPr>
      </p:pic>
      <p:sp>
        <p:nvSpPr>
          <p:cNvPr id="746" name="Google Shape;746;p58"/>
          <p:cNvSpPr/>
          <p:nvPr/>
        </p:nvSpPr>
        <p:spPr>
          <a:xfrm>
            <a:off x="0" y="9260"/>
            <a:ext cx="12192000" cy="6740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200">
                <a:solidFill>
                  <a:schemeClr val="lt1"/>
                </a:solidFill>
                <a:latin typeface="Arial"/>
                <a:ea typeface="Arial"/>
                <a:cs typeface="Arial"/>
                <a:sym typeface="Arial"/>
              </a:rPr>
              <a:t>Comparison of proposed IDS with state-of-art work</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1" name="Google Shape;751;p59"/>
          <p:cNvPicPr preferRelativeResize="0"/>
          <p:nvPr/>
        </p:nvPicPr>
        <p:blipFill rotWithShape="1">
          <a:blip r:embed="rId3">
            <a:alphaModFix/>
          </a:blip>
          <a:srcRect t="7931" b="4525"/>
          <a:stretch/>
        </p:blipFill>
        <p:spPr>
          <a:xfrm>
            <a:off x="1581804" y="799403"/>
            <a:ext cx="9743090" cy="2900855"/>
          </a:xfrm>
          <a:prstGeom prst="rect">
            <a:avLst/>
          </a:prstGeom>
          <a:noFill/>
          <a:ln>
            <a:noFill/>
          </a:ln>
        </p:spPr>
      </p:pic>
      <p:pic>
        <p:nvPicPr>
          <p:cNvPr id="752" name="Google Shape;752;p59"/>
          <p:cNvPicPr preferRelativeResize="0"/>
          <p:nvPr/>
        </p:nvPicPr>
        <p:blipFill rotWithShape="1">
          <a:blip r:embed="rId4">
            <a:alphaModFix/>
          </a:blip>
          <a:srcRect/>
          <a:stretch/>
        </p:blipFill>
        <p:spPr>
          <a:xfrm>
            <a:off x="4526057" y="3753427"/>
            <a:ext cx="4617527" cy="2537878"/>
          </a:xfrm>
          <a:prstGeom prst="rect">
            <a:avLst/>
          </a:prstGeom>
          <a:noFill/>
          <a:ln>
            <a:noFill/>
          </a:ln>
        </p:spPr>
      </p:pic>
      <p:sp>
        <p:nvSpPr>
          <p:cNvPr id="753" name="Google Shape;753;p59"/>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54" name="Google Shape;754;p59"/>
          <p:cNvGrpSpPr/>
          <p:nvPr/>
        </p:nvGrpSpPr>
        <p:grpSpPr>
          <a:xfrm>
            <a:off x="0" y="-21021"/>
            <a:ext cx="12192000" cy="756744"/>
            <a:chOff x="0" y="-21021"/>
            <a:chExt cx="12192000" cy="756744"/>
          </a:xfrm>
        </p:grpSpPr>
        <p:sp>
          <p:nvSpPr>
            <p:cNvPr id="755" name="Google Shape;755;p59"/>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59"/>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Model Evaluation in changing attack pattern</a:t>
              </a:r>
              <a:endParaRPr/>
            </a:p>
          </p:txBody>
        </p:sp>
      </p:grpSp>
      <p:sp>
        <p:nvSpPr>
          <p:cNvPr id="757" name="Google Shape;757;p59"/>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pic>
        <p:nvPicPr>
          <p:cNvPr id="758" name="Google Shape;758;p59"/>
          <p:cNvPicPr preferRelativeResize="0"/>
          <p:nvPr/>
        </p:nvPicPr>
        <p:blipFill rotWithShape="1">
          <a:blip r:embed="rId5">
            <a:alphaModFix/>
          </a:blip>
          <a:srcRect l="16804" t="27063" r="19061" b="5696"/>
          <a:stretch/>
        </p:blipFill>
        <p:spPr>
          <a:xfrm>
            <a:off x="263433" y="4293037"/>
            <a:ext cx="3903407" cy="1998268"/>
          </a:xfrm>
          <a:prstGeom prst="rect">
            <a:avLst/>
          </a:prstGeom>
          <a:noFill/>
          <a:ln>
            <a:noFill/>
          </a:ln>
        </p:spPr>
      </p:pic>
      <p:sp>
        <p:nvSpPr>
          <p:cNvPr id="759" name="Google Shape;759;p59"/>
          <p:cNvSpPr/>
          <p:nvPr/>
        </p:nvSpPr>
        <p:spPr>
          <a:xfrm>
            <a:off x="263433" y="3581149"/>
            <a:ext cx="3777625" cy="830997"/>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Table: Distribution of attack types in two different attack patterns </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 value in 1000 samples) </a:t>
            </a:r>
            <a:endParaRPr sz="1600" b="0" i="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60"/>
          <p:cNvPicPr preferRelativeResize="0"/>
          <p:nvPr/>
        </p:nvPicPr>
        <p:blipFill rotWithShape="1">
          <a:blip r:embed="rId3">
            <a:alphaModFix/>
          </a:blip>
          <a:srcRect/>
          <a:stretch/>
        </p:blipFill>
        <p:spPr>
          <a:xfrm>
            <a:off x="583697" y="610521"/>
            <a:ext cx="5895975" cy="2038350"/>
          </a:xfrm>
          <a:prstGeom prst="rect">
            <a:avLst/>
          </a:prstGeom>
          <a:noFill/>
          <a:ln>
            <a:noFill/>
          </a:ln>
        </p:spPr>
      </p:pic>
      <p:sp>
        <p:nvSpPr>
          <p:cNvPr id="765" name="Google Shape;765;p60"/>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66" name="Google Shape;766;p60"/>
          <p:cNvGrpSpPr/>
          <p:nvPr/>
        </p:nvGrpSpPr>
        <p:grpSpPr>
          <a:xfrm>
            <a:off x="0" y="-10510"/>
            <a:ext cx="12192000" cy="756744"/>
            <a:chOff x="0" y="-10510"/>
            <a:chExt cx="12192000" cy="756744"/>
          </a:xfrm>
        </p:grpSpPr>
        <p:sp>
          <p:nvSpPr>
            <p:cNvPr id="767" name="Google Shape;767;p60"/>
            <p:cNvSpPr/>
            <p:nvPr/>
          </p:nvSpPr>
          <p:spPr>
            <a:xfrm>
              <a:off x="0" y="-10510"/>
              <a:ext cx="12192000" cy="74623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p60"/>
            <p:cNvSpPr/>
            <p:nvPr/>
          </p:nvSpPr>
          <p:spPr>
            <a:xfrm>
              <a:off x="273266" y="44503"/>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Adversarial Data generation</a:t>
              </a:r>
              <a:endParaRPr/>
            </a:p>
          </p:txBody>
        </p:sp>
      </p:grpSp>
      <p:sp>
        <p:nvSpPr>
          <p:cNvPr id="769" name="Google Shape;769;p60"/>
          <p:cNvSpPr/>
          <p:nvPr/>
        </p:nvSpPr>
        <p:spPr>
          <a:xfrm>
            <a:off x="10668000" y="6362600"/>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sp>
        <p:nvSpPr>
          <p:cNvPr id="770" name="Google Shape;770;p60"/>
          <p:cNvSpPr/>
          <p:nvPr/>
        </p:nvSpPr>
        <p:spPr>
          <a:xfrm>
            <a:off x="786236" y="2712684"/>
            <a:ext cx="51816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The objective of any adversarial model is to add </a:t>
            </a:r>
            <a:r>
              <a:rPr lang="en-US" sz="2000" b="1">
                <a:solidFill>
                  <a:srgbClr val="FF0000"/>
                </a:solidFill>
                <a:latin typeface="Calibri"/>
                <a:ea typeface="Calibri"/>
                <a:cs typeface="Calibri"/>
                <a:sym typeface="Calibri"/>
              </a:rPr>
              <a:t>small perturbations </a:t>
            </a:r>
            <a:r>
              <a:rPr lang="en-US" sz="2000">
                <a:solidFill>
                  <a:schemeClr val="dk1"/>
                </a:solidFill>
                <a:latin typeface="Calibri"/>
                <a:ea typeface="Calibri"/>
                <a:cs typeface="Calibri"/>
                <a:sym typeface="Calibri"/>
              </a:rPr>
              <a:t>that are similar to </a:t>
            </a:r>
            <a:r>
              <a:rPr lang="en-US" sz="2000" b="1">
                <a:solidFill>
                  <a:schemeClr val="accent6"/>
                </a:solidFill>
                <a:latin typeface="Calibri"/>
                <a:ea typeface="Calibri"/>
                <a:cs typeface="Calibri"/>
                <a:sym typeface="Calibri"/>
              </a:rPr>
              <a:t>normal samples.</a:t>
            </a:r>
            <a:endParaRPr sz="2000" b="1">
              <a:solidFill>
                <a:schemeClr val="accent6"/>
              </a:solidFill>
              <a:latin typeface="Calibri"/>
              <a:ea typeface="Calibri"/>
              <a:cs typeface="Calibri"/>
              <a:sym typeface="Calibri"/>
            </a:endParaRPr>
          </a:p>
        </p:txBody>
      </p:sp>
      <p:sp>
        <p:nvSpPr>
          <p:cNvPr id="771" name="Google Shape;771;p60"/>
          <p:cNvSpPr/>
          <p:nvPr/>
        </p:nvSpPr>
        <p:spPr>
          <a:xfrm>
            <a:off x="786236" y="3987995"/>
            <a:ext cx="4964946"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Jacobian-based Saliency Map Attack (JSMA): </a:t>
            </a:r>
            <a:r>
              <a:rPr lang="en-US" sz="2000">
                <a:solidFill>
                  <a:schemeClr val="dk1"/>
                </a:solidFill>
                <a:latin typeface="Calibri"/>
                <a:ea typeface="Calibri"/>
                <a:cs typeface="Calibri"/>
                <a:sym typeface="Calibri"/>
              </a:rPr>
              <a:t>It is a simple white-box (i.e., the attacker has access to the model’s parameters) iterative method to misclassify the target model. This method allows the use of forward derivative of DNN to generate adversarial perturbation.</a:t>
            </a:r>
            <a:endParaRPr sz="2000">
              <a:solidFill>
                <a:schemeClr val="dk1"/>
              </a:solidFill>
              <a:latin typeface="Calibri"/>
              <a:ea typeface="Calibri"/>
              <a:cs typeface="Calibri"/>
              <a:sym typeface="Calibri"/>
            </a:endParaRPr>
          </a:p>
        </p:txBody>
      </p:sp>
      <p:pic>
        <p:nvPicPr>
          <p:cNvPr id="772" name="Google Shape;772;p60"/>
          <p:cNvPicPr preferRelativeResize="0"/>
          <p:nvPr/>
        </p:nvPicPr>
        <p:blipFill rotWithShape="1">
          <a:blip r:embed="rId4">
            <a:alphaModFix/>
          </a:blip>
          <a:srcRect/>
          <a:stretch/>
        </p:blipFill>
        <p:spPr>
          <a:xfrm>
            <a:off x="6224164" y="992240"/>
            <a:ext cx="5181598" cy="51476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7"/>
          <p:cNvSpPr txBox="1">
            <a:spLocks noGrp="1"/>
          </p:cNvSpPr>
          <p:nvPr>
            <p:ph type="body" idx="1"/>
          </p:nvPr>
        </p:nvSpPr>
        <p:spPr>
          <a:xfrm>
            <a:off x="539015" y="1295401"/>
            <a:ext cx="11213431" cy="452596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600"/>
              <a:buChar char="•"/>
            </a:pPr>
            <a:r>
              <a:rPr lang="en-US" sz="2600">
                <a:latin typeface="Times New Roman"/>
                <a:ea typeface="Times New Roman"/>
                <a:cs typeface="Times New Roman"/>
                <a:sym typeface="Times New Roman"/>
              </a:rPr>
              <a:t>A Denial of Service (DoS) attack: Here, the attacker aims at preventing authorized users to access service provided by server by sending a large number of packets, towards the server. </a:t>
            </a:r>
            <a:endParaRPr/>
          </a:p>
          <a:p>
            <a:pPr marL="685800" lvl="1" indent="-228600" algn="l"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Here, attacker either consumes all available network bandwidth or </a:t>
            </a:r>
            <a:r>
              <a:rPr lang="en-US" sz="2000"/>
              <a:t>consume system </a:t>
            </a:r>
            <a:r>
              <a:rPr lang="en-US" sz="2000" b="1"/>
              <a:t>resources</a:t>
            </a:r>
            <a:r>
              <a:rPr lang="en-US" sz="2000"/>
              <a:t> (mainly </a:t>
            </a:r>
            <a:r>
              <a:rPr lang="en-US" sz="2000" b="1"/>
              <a:t>CPU</a:t>
            </a:r>
            <a:r>
              <a:rPr lang="en-US" sz="2000"/>
              <a:t>, </a:t>
            </a:r>
            <a:r>
              <a:rPr lang="en-US" sz="2000" b="1"/>
              <a:t>memory</a:t>
            </a:r>
            <a:r>
              <a:rPr lang="en-US" sz="2000"/>
              <a:t>, storage space)</a:t>
            </a:r>
            <a:endParaRPr/>
          </a:p>
          <a:p>
            <a:pPr marL="685800" lvl="1" indent="-228600" algn="l" rtl="0">
              <a:lnSpc>
                <a:spcPct val="90000"/>
              </a:lnSpc>
              <a:spcBef>
                <a:spcPts val="500"/>
              </a:spcBef>
              <a:spcAft>
                <a:spcPts val="0"/>
              </a:spcAft>
              <a:buClr>
                <a:schemeClr val="dk1"/>
              </a:buClr>
              <a:buSzPts val="2200"/>
              <a:buChar char="•"/>
            </a:pPr>
            <a:r>
              <a:rPr lang="en-US" sz="2200">
                <a:latin typeface="Times New Roman"/>
                <a:ea typeface="Times New Roman"/>
                <a:cs typeface="Times New Roman"/>
                <a:sym typeface="Times New Roman"/>
              </a:rPr>
              <a:t>As a result, the server is unable to fulfill legitimate requests</a:t>
            </a:r>
            <a:endParaRPr/>
          </a:p>
          <a:p>
            <a:pPr marL="228600" lvl="0" indent="-228600" algn="l" rtl="0">
              <a:lnSpc>
                <a:spcPct val="90000"/>
              </a:lnSpc>
              <a:spcBef>
                <a:spcPts val="1000"/>
              </a:spcBef>
              <a:spcAft>
                <a:spcPts val="0"/>
              </a:spcAft>
              <a:buClr>
                <a:schemeClr val="dk1"/>
              </a:buClr>
              <a:buSzPts val="2600"/>
              <a:buChar char="•"/>
            </a:pPr>
            <a:r>
              <a:rPr lang="en-US" sz="2600">
                <a:latin typeface="Times New Roman"/>
                <a:ea typeface="Times New Roman"/>
                <a:cs typeface="Times New Roman"/>
                <a:sym typeface="Times New Roman"/>
              </a:rPr>
              <a:t>A </a:t>
            </a:r>
            <a:r>
              <a:rPr lang="en-US" sz="2600" b="1" u="sng">
                <a:solidFill>
                  <a:schemeClr val="hlink"/>
                </a:solidFill>
                <a:latin typeface="Times New Roman"/>
                <a:ea typeface="Times New Roman"/>
                <a:cs typeface="Times New Roman"/>
                <a:sym typeface="Times New Roman"/>
                <a:hlinkClick r:id="rId3"/>
              </a:rPr>
              <a:t>distributed denial of service (DDoS)</a:t>
            </a:r>
            <a:r>
              <a:rPr lang="en-US" sz="2600">
                <a:latin typeface="Times New Roman"/>
                <a:ea typeface="Times New Roman"/>
                <a:cs typeface="Times New Roman"/>
                <a:sym typeface="Times New Roman"/>
              </a:rPr>
              <a:t> attack: It is launched from a large number of computers that are infected by malicious software (malware) controlled by attacker.</a:t>
            </a:r>
            <a:endParaRPr/>
          </a:p>
        </p:txBody>
      </p:sp>
      <p:grpSp>
        <p:nvGrpSpPr>
          <p:cNvPr id="211" name="Google Shape;211;p7"/>
          <p:cNvGrpSpPr/>
          <p:nvPr/>
        </p:nvGrpSpPr>
        <p:grpSpPr>
          <a:xfrm>
            <a:off x="0" y="-35472"/>
            <a:ext cx="12192000" cy="756744"/>
            <a:chOff x="0" y="-21021"/>
            <a:chExt cx="12192000" cy="756744"/>
          </a:xfrm>
        </p:grpSpPr>
        <p:sp>
          <p:nvSpPr>
            <p:cNvPr id="212" name="Google Shape;212;p7"/>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7"/>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Denial-of-service Attack</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pic>
        <p:nvPicPr>
          <p:cNvPr id="777" name="Google Shape;777;p61"/>
          <p:cNvPicPr preferRelativeResize="0"/>
          <p:nvPr/>
        </p:nvPicPr>
        <p:blipFill rotWithShape="1">
          <a:blip r:embed="rId3">
            <a:alphaModFix/>
          </a:blip>
          <a:srcRect/>
          <a:stretch/>
        </p:blipFill>
        <p:spPr>
          <a:xfrm>
            <a:off x="0" y="1357688"/>
            <a:ext cx="12192000" cy="4142623"/>
          </a:xfrm>
          <a:prstGeom prst="rect">
            <a:avLst/>
          </a:prstGeom>
          <a:noFill/>
          <a:ln>
            <a:noFill/>
          </a:ln>
        </p:spPr>
      </p:pic>
      <p:sp>
        <p:nvSpPr>
          <p:cNvPr id="778" name="Google Shape;778;p61"/>
          <p:cNvSpPr/>
          <p:nvPr/>
        </p:nvSpPr>
        <p:spPr>
          <a:xfrm>
            <a:off x="0" y="0"/>
            <a:ext cx="12192000"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Adversarial output deviation percentage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62"/>
          <p:cNvPicPr preferRelativeResize="0"/>
          <p:nvPr/>
        </p:nvPicPr>
        <p:blipFill rotWithShape="1">
          <a:blip r:embed="rId3">
            <a:alphaModFix/>
          </a:blip>
          <a:srcRect/>
          <a:stretch/>
        </p:blipFill>
        <p:spPr>
          <a:xfrm>
            <a:off x="442657" y="996702"/>
            <a:ext cx="4797937" cy="3804155"/>
          </a:xfrm>
          <a:prstGeom prst="rect">
            <a:avLst/>
          </a:prstGeom>
          <a:noFill/>
          <a:ln>
            <a:noFill/>
          </a:ln>
        </p:spPr>
      </p:pic>
      <p:pic>
        <p:nvPicPr>
          <p:cNvPr id="784" name="Google Shape;784;p62"/>
          <p:cNvPicPr preferRelativeResize="0"/>
          <p:nvPr/>
        </p:nvPicPr>
        <p:blipFill rotWithShape="1">
          <a:blip r:embed="rId4">
            <a:alphaModFix/>
          </a:blip>
          <a:srcRect/>
          <a:stretch/>
        </p:blipFill>
        <p:spPr>
          <a:xfrm>
            <a:off x="745215" y="4926760"/>
            <a:ext cx="4655590" cy="772109"/>
          </a:xfrm>
          <a:prstGeom prst="rect">
            <a:avLst/>
          </a:prstGeom>
          <a:noFill/>
          <a:ln>
            <a:noFill/>
          </a:ln>
        </p:spPr>
      </p:pic>
      <p:sp>
        <p:nvSpPr>
          <p:cNvPr id="785" name="Google Shape;785;p62"/>
          <p:cNvSpPr/>
          <p:nvPr/>
        </p:nvSpPr>
        <p:spPr>
          <a:xfrm>
            <a:off x="0" y="0"/>
            <a:ext cx="12192000" cy="74623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86" name="Google Shape;786;p62"/>
          <p:cNvGrpSpPr/>
          <p:nvPr/>
        </p:nvGrpSpPr>
        <p:grpSpPr>
          <a:xfrm>
            <a:off x="0" y="-10510"/>
            <a:ext cx="12192000" cy="756744"/>
            <a:chOff x="0" y="-10510"/>
            <a:chExt cx="12192000" cy="756744"/>
          </a:xfrm>
        </p:grpSpPr>
        <p:sp>
          <p:nvSpPr>
            <p:cNvPr id="787" name="Google Shape;787;p62"/>
            <p:cNvSpPr/>
            <p:nvPr/>
          </p:nvSpPr>
          <p:spPr>
            <a:xfrm>
              <a:off x="0" y="-10510"/>
              <a:ext cx="12192000" cy="74623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8" name="Google Shape;788;p62"/>
            <p:cNvSpPr/>
            <p:nvPr/>
          </p:nvSpPr>
          <p:spPr>
            <a:xfrm>
              <a:off x="273266" y="44503"/>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Denoising Auto-encoder (DAE)</a:t>
              </a:r>
              <a:endParaRPr/>
            </a:p>
          </p:txBody>
        </p:sp>
      </p:grpSp>
      <p:sp>
        <p:nvSpPr>
          <p:cNvPr id="789" name="Google Shape;789;p62"/>
          <p:cNvSpPr/>
          <p:nvPr/>
        </p:nvSpPr>
        <p:spPr>
          <a:xfrm>
            <a:off x="10668000" y="6352768"/>
            <a:ext cx="1313788" cy="369332"/>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confidential</a:t>
            </a:r>
            <a:endParaRPr/>
          </a:p>
        </p:txBody>
      </p:sp>
      <p:sp>
        <p:nvSpPr>
          <p:cNvPr id="790" name="Google Shape;790;p62"/>
          <p:cNvSpPr/>
          <p:nvPr/>
        </p:nvSpPr>
        <p:spPr>
          <a:xfrm>
            <a:off x="6096000" y="1913217"/>
            <a:ext cx="6096000"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DAE</a:t>
            </a:r>
            <a:r>
              <a:rPr lang="en-US" sz="2000">
                <a:solidFill>
                  <a:schemeClr val="dk1"/>
                </a:solidFill>
                <a:latin typeface="Calibri"/>
                <a:ea typeface="Calibri"/>
                <a:cs typeface="Calibri"/>
                <a:sym typeface="Calibri"/>
              </a:rPr>
              <a:t> is a deep neural network which maps n inputs to n outputs.</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It takes an </a:t>
            </a:r>
            <a:r>
              <a:rPr lang="en-US" sz="2000" b="1">
                <a:solidFill>
                  <a:srgbClr val="FF0000"/>
                </a:solidFill>
                <a:latin typeface="Calibri"/>
                <a:ea typeface="Calibri"/>
                <a:cs typeface="Calibri"/>
                <a:sym typeface="Calibri"/>
              </a:rPr>
              <a:t>adversarial dataset </a:t>
            </a:r>
            <a:r>
              <a:rPr lang="en-US" sz="2000">
                <a:solidFill>
                  <a:schemeClr val="dk1"/>
                </a:solidFill>
                <a:latin typeface="Calibri"/>
                <a:ea typeface="Calibri"/>
                <a:cs typeface="Calibri"/>
                <a:sym typeface="Calibri"/>
              </a:rPr>
              <a:t>(i.e., corrupted dataset) as input and is trained to predict the </a:t>
            </a:r>
            <a:r>
              <a:rPr lang="en-US" sz="2000" b="1">
                <a:solidFill>
                  <a:schemeClr val="accent6"/>
                </a:solidFill>
                <a:latin typeface="Calibri"/>
                <a:ea typeface="Calibri"/>
                <a:cs typeface="Calibri"/>
                <a:sym typeface="Calibri"/>
              </a:rPr>
              <a:t>unperturbed dataset </a:t>
            </a:r>
            <a:r>
              <a:rPr lang="en-US" sz="2000">
                <a:solidFill>
                  <a:schemeClr val="dk1"/>
                </a:solidFill>
                <a:latin typeface="Calibri"/>
                <a:ea typeface="Calibri"/>
                <a:cs typeface="Calibri"/>
                <a:sym typeface="Calibri"/>
              </a:rPr>
              <a:t>(i.e., uncorrupted dataset) as its output. It consists of two components namely encoder and decoder. </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a:solidFill>
                  <a:schemeClr val="dk1"/>
                </a:solidFill>
                <a:latin typeface="Calibri"/>
                <a:ea typeface="Calibri"/>
                <a:cs typeface="Calibri"/>
                <a:sym typeface="Calibri"/>
              </a:rPr>
              <a:t>Encoder</a:t>
            </a:r>
            <a:r>
              <a:rPr lang="en-US" sz="2000">
                <a:solidFill>
                  <a:schemeClr val="dk1"/>
                </a:solidFill>
                <a:latin typeface="Calibri"/>
                <a:ea typeface="Calibri"/>
                <a:cs typeface="Calibri"/>
                <a:sym typeface="Calibri"/>
              </a:rPr>
              <a:t> reduces the dimension of the input data to produce code which is a compressed representation of the input data and </a:t>
            </a:r>
            <a:r>
              <a:rPr lang="en-US" sz="2000" b="1">
                <a:solidFill>
                  <a:schemeClr val="dk1"/>
                </a:solidFill>
                <a:latin typeface="Calibri"/>
                <a:ea typeface="Calibri"/>
                <a:cs typeface="Calibri"/>
                <a:sym typeface="Calibri"/>
              </a:rPr>
              <a:t>decoder</a:t>
            </a:r>
            <a:r>
              <a:rPr lang="en-US" sz="2000">
                <a:solidFill>
                  <a:schemeClr val="dk1"/>
                </a:solidFill>
                <a:latin typeface="Calibri"/>
                <a:ea typeface="Calibri"/>
                <a:cs typeface="Calibri"/>
                <a:sym typeface="Calibri"/>
              </a:rPr>
              <a:t> reconstructs the output data from the code.</a:t>
            </a:r>
            <a:endParaRPr sz="20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Google Shape;795;p63"/>
          <p:cNvPicPr preferRelativeResize="0"/>
          <p:nvPr/>
        </p:nvPicPr>
        <p:blipFill rotWithShape="1">
          <a:blip r:embed="rId3">
            <a:alphaModFix/>
          </a:blip>
          <a:srcRect/>
          <a:stretch/>
        </p:blipFill>
        <p:spPr>
          <a:xfrm>
            <a:off x="0" y="1699027"/>
            <a:ext cx="12192000" cy="4030215"/>
          </a:xfrm>
          <a:prstGeom prst="rect">
            <a:avLst/>
          </a:prstGeom>
          <a:noFill/>
          <a:ln>
            <a:noFill/>
          </a:ln>
        </p:spPr>
      </p:pic>
      <p:grpSp>
        <p:nvGrpSpPr>
          <p:cNvPr id="796" name="Google Shape;796;p63"/>
          <p:cNvGrpSpPr/>
          <p:nvPr/>
        </p:nvGrpSpPr>
        <p:grpSpPr>
          <a:xfrm>
            <a:off x="0" y="-10510"/>
            <a:ext cx="12192000" cy="756744"/>
            <a:chOff x="0" y="-10510"/>
            <a:chExt cx="12192000" cy="756744"/>
          </a:xfrm>
        </p:grpSpPr>
        <p:sp>
          <p:nvSpPr>
            <p:cNvPr id="797" name="Google Shape;797;p63"/>
            <p:cNvSpPr/>
            <p:nvPr/>
          </p:nvSpPr>
          <p:spPr>
            <a:xfrm>
              <a:off x="0" y="-10510"/>
              <a:ext cx="12192000" cy="74623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8" name="Google Shape;798;p63"/>
            <p:cNvSpPr/>
            <p:nvPr/>
          </p:nvSpPr>
          <p:spPr>
            <a:xfrm>
              <a:off x="273266" y="44503"/>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Denoising output deviation percentage</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64"/>
          <p:cNvPicPr preferRelativeResize="0"/>
          <p:nvPr/>
        </p:nvPicPr>
        <p:blipFill rotWithShape="1">
          <a:blip r:embed="rId3">
            <a:alphaModFix/>
          </a:blip>
          <a:srcRect/>
          <a:stretch/>
        </p:blipFill>
        <p:spPr>
          <a:xfrm>
            <a:off x="344269" y="1415416"/>
            <a:ext cx="5190463" cy="3813226"/>
          </a:xfrm>
          <a:prstGeom prst="rect">
            <a:avLst/>
          </a:prstGeom>
          <a:noFill/>
          <a:ln>
            <a:noFill/>
          </a:ln>
        </p:spPr>
      </p:pic>
      <p:pic>
        <p:nvPicPr>
          <p:cNvPr id="804" name="Google Shape;804;p64"/>
          <p:cNvPicPr preferRelativeResize="0"/>
          <p:nvPr/>
        </p:nvPicPr>
        <p:blipFill rotWithShape="1">
          <a:blip r:embed="rId4">
            <a:alphaModFix/>
          </a:blip>
          <a:srcRect t="36588"/>
          <a:stretch/>
        </p:blipFill>
        <p:spPr>
          <a:xfrm>
            <a:off x="5880197" y="1548580"/>
            <a:ext cx="5876925" cy="1558311"/>
          </a:xfrm>
          <a:prstGeom prst="rect">
            <a:avLst/>
          </a:prstGeom>
          <a:noFill/>
          <a:ln>
            <a:noFill/>
          </a:ln>
        </p:spPr>
      </p:pic>
      <p:pic>
        <p:nvPicPr>
          <p:cNvPr id="805" name="Google Shape;805;p64"/>
          <p:cNvPicPr preferRelativeResize="0"/>
          <p:nvPr/>
        </p:nvPicPr>
        <p:blipFill rotWithShape="1">
          <a:blip r:embed="rId5">
            <a:alphaModFix/>
          </a:blip>
          <a:srcRect t="37582"/>
          <a:stretch/>
        </p:blipFill>
        <p:spPr>
          <a:xfrm>
            <a:off x="5801032" y="3903405"/>
            <a:ext cx="5876925" cy="1783719"/>
          </a:xfrm>
          <a:prstGeom prst="rect">
            <a:avLst/>
          </a:prstGeom>
          <a:noFill/>
          <a:ln>
            <a:noFill/>
          </a:ln>
        </p:spPr>
      </p:pic>
      <p:sp>
        <p:nvSpPr>
          <p:cNvPr id="806" name="Google Shape;806;p64"/>
          <p:cNvSpPr/>
          <p:nvPr/>
        </p:nvSpPr>
        <p:spPr>
          <a:xfrm>
            <a:off x="447781" y="5585942"/>
            <a:ext cx="11498411" cy="523220"/>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[62] K. Yang, J. Liu, C. Zhang and, Y. Fang, "Adversarial Examples Against the Deep Learning Based Network Intrusion Detection Systems," IEEE Military Communications Conference (MILCOM), Los Angeles, CA, USA, pp. 559-564, (2018). DOI: 10.1109/MILCOM.2018.8599759 </a:t>
            </a:r>
            <a:endParaRPr sz="1400" b="0" i="0">
              <a:solidFill>
                <a:schemeClr val="dk1"/>
              </a:solidFill>
              <a:latin typeface="Arial"/>
              <a:ea typeface="Arial"/>
              <a:cs typeface="Arial"/>
              <a:sym typeface="Arial"/>
            </a:endParaRPr>
          </a:p>
        </p:txBody>
      </p:sp>
      <p:sp>
        <p:nvSpPr>
          <p:cNvPr id="807" name="Google Shape;807;p64"/>
          <p:cNvSpPr/>
          <p:nvPr/>
        </p:nvSpPr>
        <p:spPr>
          <a:xfrm>
            <a:off x="0" y="-52289"/>
            <a:ext cx="12192000" cy="6463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000">
                <a:solidFill>
                  <a:schemeClr val="lt1"/>
                </a:solidFill>
                <a:latin typeface="Arial"/>
                <a:ea typeface="Arial"/>
                <a:cs typeface="Arial"/>
                <a:sym typeface="Arial"/>
              </a:rPr>
              <a:t>Comparison of model against adversarial dataset</a:t>
            </a:r>
            <a:endParaRPr/>
          </a:p>
        </p:txBody>
      </p:sp>
      <p:sp>
        <p:nvSpPr>
          <p:cNvPr id="808" name="Google Shape;808;p64"/>
          <p:cNvSpPr/>
          <p:nvPr/>
        </p:nvSpPr>
        <p:spPr>
          <a:xfrm>
            <a:off x="5968688" y="3322029"/>
            <a:ext cx="5418762" cy="646331"/>
          </a:xfrm>
          <a:prstGeom prst="rect">
            <a:avLst/>
          </a:prstGeom>
          <a:solidFill>
            <a:srgbClr val="FFF2C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Table: Comparison of Robustness on NSL-KDD: Our Model vs. [R1]</a:t>
            </a:r>
            <a:endParaRPr/>
          </a:p>
        </p:txBody>
      </p:sp>
      <p:sp>
        <p:nvSpPr>
          <p:cNvPr id="809" name="Google Shape;809;p64"/>
          <p:cNvSpPr/>
          <p:nvPr/>
        </p:nvSpPr>
        <p:spPr>
          <a:xfrm>
            <a:off x="9387070" y="4789428"/>
            <a:ext cx="1811872" cy="646331"/>
          </a:xfrm>
          <a:prstGeom prst="roundRect">
            <a:avLst>
              <a:gd name="adj" fmla="val 16667"/>
            </a:avLst>
          </a:prstGeom>
          <a:solidFill>
            <a:schemeClr val="accent1">
              <a:alpha val="13725"/>
            </a:schemeClr>
          </a:solid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0" name="Google Shape;810;p64"/>
          <p:cNvSpPr/>
          <p:nvPr/>
        </p:nvSpPr>
        <p:spPr>
          <a:xfrm>
            <a:off x="5968687" y="1025360"/>
            <a:ext cx="5623545" cy="646331"/>
          </a:xfrm>
          <a:prstGeom prst="rect">
            <a:avLst/>
          </a:prstGeom>
          <a:solidFill>
            <a:srgbClr val="FFF2C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Table: Robustness of our system against adversarial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Attack </a:t>
            </a:r>
            <a:endParaRPr/>
          </a:p>
        </p:txBody>
      </p:sp>
      <p:sp>
        <p:nvSpPr>
          <p:cNvPr id="811" name="Google Shape;811;p64"/>
          <p:cNvSpPr/>
          <p:nvPr/>
        </p:nvSpPr>
        <p:spPr>
          <a:xfrm>
            <a:off x="9065342" y="1966352"/>
            <a:ext cx="1681316" cy="904667"/>
          </a:xfrm>
          <a:prstGeom prst="roundRect">
            <a:avLst>
              <a:gd name="adj" fmla="val 16667"/>
            </a:avLst>
          </a:prstGeom>
          <a:solidFill>
            <a:schemeClr val="accent1">
              <a:alpha val="14901"/>
            </a:schemeClr>
          </a:solidFill>
          <a:ln w="28575"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39aca352232_0_11"/>
          <p:cNvSpPr/>
          <p:nvPr/>
        </p:nvSpPr>
        <p:spPr>
          <a:xfrm>
            <a:off x="0" y="-10500"/>
            <a:ext cx="12192000" cy="1228500"/>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100">
                <a:solidFill>
                  <a:schemeClr val="lt1"/>
                </a:solidFill>
              </a:rPr>
              <a:t>Intrusion Detection &amp; Malware Injection for Drones</a:t>
            </a:r>
            <a:endParaRPr sz="4100">
              <a:solidFill>
                <a:schemeClr val="lt1"/>
              </a:solidFill>
            </a:endParaRPr>
          </a:p>
        </p:txBody>
      </p:sp>
      <p:pic>
        <p:nvPicPr>
          <p:cNvPr id="111" name="Google Shape;111;g39aca352232_0_11" title="applsci-08-02027-g001-550.jpg"/>
          <p:cNvPicPr preferRelativeResize="0"/>
          <p:nvPr/>
        </p:nvPicPr>
        <p:blipFill>
          <a:blip r:embed="rId3">
            <a:alphaModFix/>
          </a:blip>
          <a:stretch>
            <a:fillRect/>
          </a:stretch>
        </p:blipFill>
        <p:spPr>
          <a:xfrm>
            <a:off x="5640049" y="1260074"/>
            <a:ext cx="6476999" cy="3368150"/>
          </a:xfrm>
          <a:prstGeom prst="rect">
            <a:avLst/>
          </a:prstGeom>
          <a:noFill/>
          <a:ln>
            <a:noFill/>
          </a:ln>
        </p:spPr>
      </p:pic>
      <p:sp>
        <p:nvSpPr>
          <p:cNvPr id="112" name="Google Shape;112;g39aca352232_0_11"/>
          <p:cNvSpPr txBox="1"/>
          <p:nvPr/>
        </p:nvSpPr>
        <p:spPr>
          <a:xfrm>
            <a:off x="187384" y="4328398"/>
            <a:ext cx="10924200" cy="17238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Many operate in hostile/untrusted environments</a:t>
            </a:r>
            <a:endParaRPr sz="2600">
              <a:solidFill>
                <a:schemeClr val="dk1"/>
              </a:solidFill>
              <a:latin typeface="Times New Roman"/>
              <a:ea typeface="Times New Roman"/>
              <a:cs typeface="Times New Roman"/>
              <a:sym typeface="Times New Roman"/>
            </a:endParaRPr>
          </a:p>
          <a:p>
            <a:pPr marL="457200" lvl="0" indent="-393700" algn="l" rtl="0">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Successful malware injection can let attackers hijack drones or steal their data.</a:t>
            </a:r>
            <a:endParaRPr sz="2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a:p>
            <a:pPr marL="0" lvl="0" indent="0" algn="l" rtl="0">
              <a:spcBef>
                <a:spcPts val="0"/>
              </a:spcBef>
              <a:spcAft>
                <a:spcPts val="0"/>
              </a:spcAft>
              <a:buNone/>
            </a:pPr>
            <a:endParaRPr sz="2800">
              <a:solidFill>
                <a:schemeClr val="dk1"/>
              </a:solidFill>
              <a:latin typeface="Calibri"/>
              <a:ea typeface="Calibri"/>
              <a:cs typeface="Calibri"/>
              <a:sym typeface="Calibri"/>
            </a:endParaRPr>
          </a:p>
        </p:txBody>
      </p:sp>
      <p:sp>
        <p:nvSpPr>
          <p:cNvPr id="113" name="Google Shape;113;g39aca352232_0_11"/>
          <p:cNvSpPr txBox="1"/>
          <p:nvPr/>
        </p:nvSpPr>
        <p:spPr>
          <a:xfrm>
            <a:off x="5171575" y="3972325"/>
            <a:ext cx="2436000" cy="3186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solidFill>
                  <a:schemeClr val="dk1"/>
                </a:solidFill>
                <a:latin typeface="Calibri"/>
                <a:ea typeface="Calibri"/>
                <a:cs typeface="Calibri"/>
                <a:sym typeface="Calibri"/>
              </a:rPr>
              <a:t>Ground Control Station</a:t>
            </a:r>
            <a:endParaRPr sz="1500" b="1">
              <a:solidFill>
                <a:schemeClr val="dk1"/>
              </a:solidFill>
              <a:latin typeface="Calibri"/>
              <a:ea typeface="Calibri"/>
              <a:cs typeface="Calibri"/>
              <a:sym typeface="Calibri"/>
            </a:endParaRPr>
          </a:p>
        </p:txBody>
      </p:sp>
      <p:sp>
        <p:nvSpPr>
          <p:cNvPr id="114" name="Google Shape;114;g39aca352232_0_11"/>
          <p:cNvSpPr txBox="1"/>
          <p:nvPr/>
        </p:nvSpPr>
        <p:spPr>
          <a:xfrm>
            <a:off x="224850" y="1555200"/>
            <a:ext cx="5658900" cy="37476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Rapid adoption of UAVs (surveillance, delivery, inspection)</a:t>
            </a:r>
            <a:endParaRPr sz="2600">
              <a:solidFill>
                <a:schemeClr val="dk1"/>
              </a:solidFill>
              <a:latin typeface="Times New Roman"/>
              <a:ea typeface="Times New Roman"/>
              <a:cs typeface="Times New Roman"/>
              <a:sym typeface="Times New Roman"/>
            </a:endParaRPr>
          </a:p>
          <a:p>
            <a:pPr marL="457200" lvl="0" indent="-393700" algn="l" rtl="0">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Safety, privacy, and mission integrity are critical</a:t>
            </a:r>
            <a:endParaRPr sz="2600">
              <a:solidFill>
                <a:schemeClr val="dk1"/>
              </a:solidFill>
              <a:latin typeface="Times New Roman"/>
              <a:ea typeface="Times New Roman"/>
              <a:cs typeface="Times New Roman"/>
              <a:sym typeface="Times New Roman"/>
            </a:endParaRPr>
          </a:p>
          <a:p>
            <a:pPr marL="457200" lvl="0" indent="-393700" algn="l" rtl="0">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Drones are resource-constrained: limited CPU, memory, battery</a:t>
            </a:r>
            <a:endParaRPr sz="26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6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10966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119" name="Google Shape;119;g39aca352232_0_19"/>
          <p:cNvGrpSpPr/>
          <p:nvPr/>
        </p:nvGrpSpPr>
        <p:grpSpPr>
          <a:xfrm>
            <a:off x="0" y="-10510"/>
            <a:ext cx="12192000" cy="756713"/>
            <a:chOff x="0" y="-10510"/>
            <a:chExt cx="12192000" cy="756713"/>
          </a:xfrm>
        </p:grpSpPr>
        <p:sp>
          <p:nvSpPr>
            <p:cNvPr id="120" name="Google Shape;120;g39aca352232_0_19"/>
            <p:cNvSpPr/>
            <p:nvPr/>
          </p:nvSpPr>
          <p:spPr>
            <a:xfrm>
              <a:off x="0" y="-10510"/>
              <a:ext cx="12192000" cy="746100"/>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 name="Google Shape;121;g39aca352232_0_19"/>
            <p:cNvSpPr/>
            <p:nvPr/>
          </p:nvSpPr>
          <p:spPr>
            <a:xfrm>
              <a:off x="273267" y="44503"/>
              <a:ext cx="9501300" cy="701700"/>
            </a:xfrm>
            <a:prstGeom prst="rect">
              <a:avLst/>
            </a:prstGeom>
            <a:solidFill>
              <a:srgbClr val="1F3864"/>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a:solidFill>
                    <a:schemeClr val="lt1"/>
                  </a:solidFill>
                </a:rPr>
                <a:t>Threat model &amp; attack surfaces</a:t>
              </a:r>
              <a:endParaRPr/>
            </a:p>
          </p:txBody>
        </p:sp>
      </p:grpSp>
      <p:sp>
        <p:nvSpPr>
          <p:cNvPr id="122" name="Google Shape;122;g39aca352232_0_19"/>
          <p:cNvSpPr txBox="1"/>
          <p:nvPr/>
        </p:nvSpPr>
        <p:spPr>
          <a:xfrm>
            <a:off x="393500" y="1086775"/>
            <a:ext cx="11505000" cy="3500100"/>
          </a:xfrm>
          <a:prstGeom prst="rect">
            <a:avLst/>
          </a:prstGeom>
          <a:noFill/>
          <a:ln>
            <a:noFill/>
          </a:ln>
        </p:spPr>
        <p:txBody>
          <a:bodyPr spcFirstLastPara="1" wrap="square" lIns="91425" tIns="91425" rIns="91425" bIns="91425" anchor="t" anchorCtr="0">
            <a:spAutoFit/>
          </a:bodyPr>
          <a:lstStyle/>
          <a:p>
            <a:pPr marL="457200" lvl="0" indent="-393700" algn="l" rtl="0">
              <a:lnSpc>
                <a:spcPct val="115000"/>
              </a:lnSpc>
              <a:spcBef>
                <a:spcPts val="120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Remote command/control links</a:t>
            </a:r>
            <a:r>
              <a:rPr lang="en-US" sz="2600">
                <a:solidFill>
                  <a:schemeClr val="dk1"/>
                </a:solidFill>
                <a:latin typeface="Times New Roman"/>
                <a:ea typeface="Times New Roman"/>
                <a:cs typeface="Times New Roman"/>
                <a:sym typeface="Times New Roman"/>
              </a:rPr>
              <a:t> (radio, Wi‑Fi, LTE) intercepted &amp; Spoofed</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Ground Control Station (GCS)</a:t>
            </a:r>
            <a:r>
              <a:rPr lang="en-US" sz="2600">
                <a:solidFill>
                  <a:schemeClr val="dk1"/>
                </a:solidFill>
                <a:latin typeface="Times New Roman"/>
                <a:ea typeface="Times New Roman"/>
                <a:cs typeface="Times New Roman"/>
                <a:sym typeface="Times New Roman"/>
              </a:rPr>
              <a:t> compromise</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Supply-chain &amp; software updates</a:t>
            </a:r>
            <a:r>
              <a:rPr lang="en-US" sz="2600">
                <a:solidFill>
                  <a:schemeClr val="dk1"/>
                </a:solidFill>
                <a:latin typeface="Times New Roman"/>
                <a:ea typeface="Times New Roman"/>
                <a:cs typeface="Times New Roman"/>
                <a:sym typeface="Times New Roman"/>
              </a:rPr>
              <a:t> (malicious firmware/patches)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Sensor spoofing &amp; data injection</a:t>
            </a:r>
            <a:r>
              <a:rPr lang="en-US" sz="2600">
                <a:solidFill>
                  <a:schemeClr val="dk1"/>
                </a:solidFill>
                <a:latin typeface="Times New Roman"/>
                <a:ea typeface="Times New Roman"/>
                <a:cs typeface="Times New Roman"/>
                <a:sym typeface="Times New Roman"/>
              </a:rPr>
              <a:t> (GPS spoofing, false telemetry)</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Physical access</a:t>
            </a:r>
            <a:r>
              <a:rPr lang="en-US" sz="2600">
                <a:solidFill>
                  <a:schemeClr val="dk1"/>
                </a:solidFill>
                <a:latin typeface="Times New Roman"/>
                <a:ea typeface="Times New Roman"/>
                <a:cs typeface="Times New Roman"/>
                <a:sym typeface="Times New Roman"/>
              </a:rPr>
              <a:t> (pre-deployment tampering)</a:t>
            </a:r>
            <a:endParaRPr sz="2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r>
              <a:rPr lang="en-US" sz="2600" b="1">
                <a:solidFill>
                  <a:schemeClr val="dk1"/>
                </a:solidFill>
                <a:latin typeface="Times New Roman"/>
                <a:ea typeface="Times New Roman"/>
                <a:cs typeface="Times New Roman"/>
                <a:sym typeface="Times New Roman"/>
              </a:rPr>
              <a:t>Attacker goals: </a:t>
            </a:r>
            <a:r>
              <a:rPr lang="en-US" sz="2600">
                <a:solidFill>
                  <a:schemeClr val="dk1"/>
                </a:solidFill>
                <a:latin typeface="Times New Roman"/>
                <a:ea typeface="Times New Roman"/>
                <a:cs typeface="Times New Roman"/>
                <a:sym typeface="Times New Roman"/>
              </a:rPr>
              <a:t>take control of the drone, steal data, stay hidden, and disrupt the mission.</a:t>
            </a:r>
            <a:endParaRPr sz="26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82653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127" name="Google Shape;127;g39aca352232_0_26"/>
          <p:cNvGrpSpPr/>
          <p:nvPr/>
        </p:nvGrpSpPr>
        <p:grpSpPr>
          <a:xfrm>
            <a:off x="0" y="-10510"/>
            <a:ext cx="12291877" cy="756710"/>
            <a:chOff x="0" y="-10510"/>
            <a:chExt cx="12291877" cy="756710"/>
          </a:xfrm>
        </p:grpSpPr>
        <p:sp>
          <p:nvSpPr>
            <p:cNvPr id="128" name="Google Shape;128;g39aca352232_0_26"/>
            <p:cNvSpPr/>
            <p:nvPr/>
          </p:nvSpPr>
          <p:spPr>
            <a:xfrm>
              <a:off x="0" y="-10510"/>
              <a:ext cx="12192000" cy="746100"/>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g39aca352232_0_26"/>
            <p:cNvSpPr/>
            <p:nvPr/>
          </p:nvSpPr>
          <p:spPr>
            <a:xfrm>
              <a:off x="273277" y="44500"/>
              <a:ext cx="12018600" cy="701700"/>
            </a:xfrm>
            <a:prstGeom prst="rect">
              <a:avLst/>
            </a:prstGeom>
            <a:solidFill>
              <a:srgbClr val="1F3864"/>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a:solidFill>
                    <a:schemeClr val="lt1"/>
                  </a:solidFill>
                </a:rPr>
                <a:t>Malware injection techniques for drones</a:t>
              </a:r>
              <a:endParaRPr/>
            </a:p>
          </p:txBody>
        </p:sp>
      </p:grpSp>
      <p:sp>
        <p:nvSpPr>
          <p:cNvPr id="130" name="Google Shape;130;g39aca352232_0_26"/>
          <p:cNvSpPr txBox="1"/>
          <p:nvPr/>
        </p:nvSpPr>
        <p:spPr>
          <a:xfrm>
            <a:off x="393500" y="1086775"/>
            <a:ext cx="11411400" cy="3684900"/>
          </a:xfrm>
          <a:prstGeom prst="rect">
            <a:avLst/>
          </a:prstGeom>
          <a:noFill/>
          <a:ln>
            <a:noFill/>
          </a:ln>
        </p:spPr>
        <p:txBody>
          <a:bodyPr spcFirstLastPara="1" wrap="square" lIns="91425" tIns="91425" rIns="91425" bIns="91425" anchor="t" anchorCtr="0">
            <a:spAutoFit/>
          </a:bodyPr>
          <a:lstStyle/>
          <a:p>
            <a:pPr marL="457200" lvl="0" indent="-393700" algn="l" rtl="0">
              <a:lnSpc>
                <a:spcPct val="115000"/>
              </a:lnSpc>
              <a:spcBef>
                <a:spcPts val="120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Firmware trojans</a:t>
            </a:r>
            <a:r>
              <a:rPr lang="en-US" sz="2600">
                <a:solidFill>
                  <a:schemeClr val="dk1"/>
                </a:solidFill>
                <a:latin typeface="Times New Roman"/>
                <a:ea typeface="Times New Roman"/>
                <a:cs typeface="Times New Roman"/>
                <a:sym typeface="Times New Roman"/>
              </a:rPr>
              <a:t>: altered bootloader, compromised firmware images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Boot-time persistence</a:t>
            </a:r>
            <a:r>
              <a:rPr lang="en-US" sz="2600">
                <a:solidFill>
                  <a:schemeClr val="dk1"/>
                </a:solidFill>
                <a:latin typeface="Times New Roman"/>
                <a:ea typeface="Times New Roman"/>
                <a:cs typeface="Times New Roman"/>
                <a:sym typeface="Times New Roman"/>
              </a:rPr>
              <a:t>: rootkits in boot/RTOS layer</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Application-layer malware</a:t>
            </a:r>
            <a:r>
              <a:rPr lang="en-US" sz="2600">
                <a:solidFill>
                  <a:schemeClr val="dk1"/>
                </a:solidFill>
                <a:latin typeface="Times New Roman"/>
                <a:ea typeface="Times New Roman"/>
                <a:cs typeface="Times New Roman"/>
                <a:sym typeface="Times New Roman"/>
              </a:rPr>
              <a:t>: malicious payloads in mission software</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Compromised update channels</a:t>
            </a:r>
            <a:r>
              <a:rPr lang="en-US" sz="2600">
                <a:solidFill>
                  <a:schemeClr val="dk1"/>
                </a:solidFill>
                <a:latin typeface="Times New Roman"/>
                <a:ea typeface="Times New Roman"/>
                <a:cs typeface="Times New Roman"/>
                <a:sym typeface="Times New Roman"/>
              </a:rPr>
              <a:t>: MITM or malicious update servers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Side-channels &amp; covert channels</a:t>
            </a:r>
            <a:r>
              <a:rPr lang="en-US" sz="2600">
                <a:solidFill>
                  <a:schemeClr val="dk1"/>
                </a:solidFill>
                <a:latin typeface="Times New Roman"/>
                <a:ea typeface="Times New Roman"/>
                <a:cs typeface="Times New Roman"/>
                <a:sym typeface="Times New Roman"/>
              </a:rPr>
              <a:t>: encode commands in telemetry or timing</a:t>
            </a:r>
            <a:endParaRPr sz="2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600" b="1">
                <a:solidFill>
                  <a:schemeClr val="dk1"/>
                </a:solidFill>
                <a:latin typeface="Times New Roman"/>
                <a:ea typeface="Times New Roman"/>
                <a:cs typeface="Times New Roman"/>
                <a:sym typeface="Times New Roman"/>
              </a:rPr>
              <a:t>Example:</a:t>
            </a:r>
            <a:r>
              <a:rPr lang="en-US" sz="2600">
                <a:solidFill>
                  <a:schemeClr val="dk1"/>
                </a:solidFill>
                <a:latin typeface="Times New Roman"/>
                <a:ea typeface="Times New Roman"/>
                <a:cs typeface="Times New Roman"/>
                <a:sym typeface="Times New Roman"/>
              </a:rPr>
              <a:t> Poisoned OTA update that installs a backdoor into autopilot.</a:t>
            </a:r>
            <a:endParaRPr sz="2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2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96218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135" name="Google Shape;135;g39aca352232_0_33"/>
          <p:cNvGrpSpPr/>
          <p:nvPr/>
        </p:nvGrpSpPr>
        <p:grpSpPr>
          <a:xfrm>
            <a:off x="0" y="-10510"/>
            <a:ext cx="12192000" cy="756713"/>
            <a:chOff x="0" y="-10510"/>
            <a:chExt cx="12192000" cy="756713"/>
          </a:xfrm>
        </p:grpSpPr>
        <p:sp>
          <p:nvSpPr>
            <p:cNvPr id="136" name="Google Shape;136;g39aca352232_0_33"/>
            <p:cNvSpPr/>
            <p:nvPr/>
          </p:nvSpPr>
          <p:spPr>
            <a:xfrm>
              <a:off x="0" y="-10510"/>
              <a:ext cx="12192000" cy="746100"/>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g39aca352232_0_33"/>
            <p:cNvSpPr/>
            <p:nvPr/>
          </p:nvSpPr>
          <p:spPr>
            <a:xfrm>
              <a:off x="273267" y="44503"/>
              <a:ext cx="9501300" cy="701700"/>
            </a:xfrm>
            <a:prstGeom prst="rect">
              <a:avLst/>
            </a:prstGeom>
            <a:solidFill>
              <a:srgbClr val="1F3864"/>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a:solidFill>
                    <a:schemeClr val="lt1"/>
                  </a:solidFill>
                </a:rPr>
                <a:t>IDS approaches for drones (overview)</a:t>
              </a:r>
              <a:endParaRPr/>
            </a:p>
          </p:txBody>
        </p:sp>
      </p:grpSp>
      <p:sp>
        <p:nvSpPr>
          <p:cNvPr id="138" name="Google Shape;138;g39aca352232_0_33"/>
          <p:cNvSpPr txBox="1"/>
          <p:nvPr/>
        </p:nvSpPr>
        <p:spPr>
          <a:xfrm>
            <a:off x="393500" y="1086775"/>
            <a:ext cx="11617500" cy="4180500"/>
          </a:xfrm>
          <a:prstGeom prst="rect">
            <a:avLst/>
          </a:prstGeom>
          <a:noFill/>
          <a:ln>
            <a:noFill/>
          </a:ln>
        </p:spPr>
        <p:txBody>
          <a:bodyPr spcFirstLastPara="1" wrap="square" lIns="91425" tIns="91425" rIns="91425" bIns="91425" anchor="t" anchorCtr="0">
            <a:spAutoFit/>
          </a:bodyPr>
          <a:lstStyle/>
          <a:p>
            <a:pPr marL="457200" lvl="0" indent="-393700" algn="l" rtl="0">
              <a:lnSpc>
                <a:spcPct val="115000"/>
              </a:lnSpc>
              <a:spcBef>
                <a:spcPts val="120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Host-based IDS (HIDS)</a:t>
            </a:r>
            <a:r>
              <a:rPr lang="en-US" sz="2600">
                <a:solidFill>
                  <a:schemeClr val="dk1"/>
                </a:solidFill>
                <a:latin typeface="Times New Roman"/>
                <a:ea typeface="Times New Roman"/>
                <a:cs typeface="Times New Roman"/>
                <a:sym typeface="Times New Roman"/>
              </a:rPr>
              <a:t>: monitor process behavior, file integrity, system calls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Network-based IDS (NIDS)</a:t>
            </a:r>
            <a:r>
              <a:rPr lang="en-US" sz="2600">
                <a:solidFill>
                  <a:schemeClr val="dk1"/>
                </a:solidFill>
                <a:latin typeface="Times New Roman"/>
                <a:ea typeface="Times New Roman"/>
                <a:cs typeface="Times New Roman"/>
                <a:sym typeface="Times New Roman"/>
              </a:rPr>
              <a:t>: inspect radio/Wi‑Fi/LTE traffic patterns and anomalies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Hybrid approaches</a:t>
            </a:r>
            <a:r>
              <a:rPr lang="en-US" sz="2600">
                <a:solidFill>
                  <a:schemeClr val="dk1"/>
                </a:solidFill>
                <a:latin typeface="Times New Roman"/>
                <a:ea typeface="Times New Roman"/>
                <a:cs typeface="Times New Roman"/>
                <a:sym typeface="Times New Roman"/>
              </a:rPr>
              <a:t>: combine lightweight HIDS on-board + NIDS at GCS/edge</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Specification-based</a:t>
            </a:r>
            <a:r>
              <a:rPr lang="en-US" sz="2600">
                <a:solidFill>
                  <a:schemeClr val="dk1"/>
                </a:solidFill>
                <a:latin typeface="Times New Roman"/>
                <a:ea typeface="Times New Roman"/>
                <a:cs typeface="Times New Roman"/>
                <a:sym typeface="Times New Roman"/>
              </a:rPr>
              <a:t>: check behavior against safe flight/state machine rules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Signature-based</a:t>
            </a:r>
            <a:r>
              <a:rPr lang="en-US" sz="2600">
                <a:solidFill>
                  <a:schemeClr val="dk1"/>
                </a:solidFill>
                <a:latin typeface="Times New Roman"/>
                <a:ea typeface="Times New Roman"/>
                <a:cs typeface="Times New Roman"/>
                <a:sym typeface="Times New Roman"/>
              </a:rPr>
              <a:t>: known-malware fingerprints (limited for zero-day)</a:t>
            </a:r>
            <a:endParaRPr sz="2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600" b="1">
                <a:solidFill>
                  <a:schemeClr val="dk1"/>
                </a:solidFill>
                <a:latin typeface="Times New Roman"/>
                <a:ea typeface="Times New Roman"/>
                <a:cs typeface="Times New Roman"/>
                <a:sym typeface="Times New Roman"/>
              </a:rPr>
              <a:t>Trade-offs:</a:t>
            </a:r>
            <a:r>
              <a:rPr lang="en-US" sz="2600">
                <a:solidFill>
                  <a:schemeClr val="dk1"/>
                </a:solidFill>
                <a:latin typeface="Times New Roman"/>
                <a:ea typeface="Times New Roman"/>
                <a:cs typeface="Times New Roman"/>
                <a:sym typeface="Times New Roman"/>
              </a:rPr>
              <a:t> detection accuracy vs. resource cost and false positives</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marL="0" lvl="0" indent="0" algn="l" rtl="0">
              <a:lnSpc>
                <a:spcPct val="115000"/>
              </a:lnSpc>
              <a:spcBef>
                <a:spcPts val="1200"/>
              </a:spcBef>
              <a:spcAft>
                <a:spcPts val="1200"/>
              </a:spcAft>
              <a:buNone/>
            </a:pPr>
            <a:endParaRPr sz="2800"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9077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g39aca352232_0_40"/>
          <p:cNvGrpSpPr/>
          <p:nvPr/>
        </p:nvGrpSpPr>
        <p:grpSpPr>
          <a:xfrm>
            <a:off x="0" y="-10510"/>
            <a:ext cx="12192000" cy="756713"/>
            <a:chOff x="0" y="-10510"/>
            <a:chExt cx="12192000" cy="756713"/>
          </a:xfrm>
        </p:grpSpPr>
        <p:sp>
          <p:nvSpPr>
            <p:cNvPr id="144" name="Google Shape;144;g39aca352232_0_40"/>
            <p:cNvSpPr/>
            <p:nvPr/>
          </p:nvSpPr>
          <p:spPr>
            <a:xfrm>
              <a:off x="0" y="-10510"/>
              <a:ext cx="12192000" cy="746100"/>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g39aca352232_0_40"/>
            <p:cNvSpPr/>
            <p:nvPr/>
          </p:nvSpPr>
          <p:spPr>
            <a:xfrm>
              <a:off x="273267" y="44503"/>
              <a:ext cx="9501300" cy="701700"/>
            </a:xfrm>
            <a:prstGeom prst="rect">
              <a:avLst/>
            </a:prstGeom>
            <a:solidFill>
              <a:srgbClr val="1F3864"/>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a:solidFill>
                    <a:schemeClr val="lt1"/>
                  </a:solidFill>
                </a:rPr>
                <a:t>ML-based detection &amp; datasets</a:t>
              </a:r>
              <a:endParaRPr/>
            </a:p>
          </p:txBody>
        </p:sp>
      </p:grpSp>
      <p:sp>
        <p:nvSpPr>
          <p:cNvPr id="146" name="Google Shape;146;g39aca352232_0_40"/>
          <p:cNvSpPr txBox="1"/>
          <p:nvPr/>
        </p:nvSpPr>
        <p:spPr>
          <a:xfrm>
            <a:off x="224850" y="1086779"/>
            <a:ext cx="11967300" cy="5034900"/>
          </a:xfrm>
          <a:prstGeom prst="rect">
            <a:avLst/>
          </a:prstGeom>
          <a:noFill/>
          <a:ln>
            <a:noFill/>
          </a:ln>
        </p:spPr>
        <p:txBody>
          <a:bodyPr spcFirstLastPara="1" wrap="square" lIns="91425" tIns="91425" rIns="91425" bIns="91425" anchor="t" anchorCtr="0">
            <a:spAutoFit/>
          </a:bodyPr>
          <a:lstStyle/>
          <a:p>
            <a:pPr marL="457200" lvl="0" indent="-393700" algn="l" rtl="0">
              <a:lnSpc>
                <a:spcPct val="115000"/>
              </a:lnSpc>
              <a:spcBef>
                <a:spcPts val="120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Anomaly detection</a:t>
            </a:r>
            <a:r>
              <a:rPr lang="en-US" sz="2600">
                <a:solidFill>
                  <a:schemeClr val="dk1"/>
                </a:solidFill>
                <a:latin typeface="Times New Roman"/>
                <a:ea typeface="Times New Roman"/>
                <a:cs typeface="Times New Roman"/>
                <a:sym typeface="Times New Roman"/>
              </a:rPr>
              <a:t>: unsupervised methods (Autoencoders, Isolation Forest)</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Supervised classification</a:t>
            </a:r>
            <a:r>
              <a:rPr lang="en-US" sz="2600">
                <a:solidFill>
                  <a:schemeClr val="dk1"/>
                </a:solidFill>
                <a:latin typeface="Times New Roman"/>
                <a:ea typeface="Times New Roman"/>
                <a:cs typeface="Times New Roman"/>
                <a:sym typeface="Times New Roman"/>
              </a:rPr>
              <a:t>: Random Forest, SVM, deep networks for labeled malware/benign traces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b="1">
                <a:solidFill>
                  <a:schemeClr val="dk1"/>
                </a:solidFill>
                <a:latin typeface="Times New Roman"/>
                <a:ea typeface="Times New Roman"/>
                <a:cs typeface="Times New Roman"/>
                <a:sym typeface="Times New Roman"/>
              </a:rPr>
              <a:t>Input data types:</a:t>
            </a:r>
            <a:endParaRPr sz="2600" b="1">
              <a:solidFill>
                <a:schemeClr val="dk1"/>
              </a:solidFill>
              <a:latin typeface="Times New Roman"/>
              <a:ea typeface="Times New Roman"/>
              <a:cs typeface="Times New Roman"/>
              <a:sym typeface="Times New Roman"/>
            </a:endParaRPr>
          </a:p>
          <a:p>
            <a:pPr marL="914400" lvl="1"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Telemetry logs</a:t>
            </a:r>
            <a:r>
              <a:rPr lang="en-US" sz="2600">
                <a:solidFill>
                  <a:schemeClr val="dk1"/>
                </a:solidFill>
                <a:latin typeface="Times New Roman"/>
                <a:ea typeface="Times New Roman"/>
                <a:cs typeface="Times New Roman"/>
                <a:sym typeface="Times New Roman"/>
              </a:rPr>
              <a:t> (GPS, altitude, velocity, attitude angles)</a:t>
            </a:r>
            <a:endParaRPr sz="2600">
              <a:solidFill>
                <a:schemeClr val="dk1"/>
              </a:solidFill>
              <a:latin typeface="Times New Roman"/>
              <a:ea typeface="Times New Roman"/>
              <a:cs typeface="Times New Roman"/>
              <a:sym typeface="Times New Roman"/>
            </a:endParaRPr>
          </a:p>
          <a:p>
            <a:pPr marL="914400" lvl="1"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System logs</a:t>
            </a:r>
            <a:r>
              <a:rPr lang="en-US" sz="2600">
                <a:solidFill>
                  <a:schemeClr val="dk1"/>
                </a:solidFill>
                <a:latin typeface="Times New Roman"/>
                <a:ea typeface="Times New Roman"/>
                <a:cs typeface="Times New Roman"/>
                <a:sym typeface="Times New Roman"/>
              </a:rPr>
              <a:t> (CPU usage, memory consumption, sensor status)</a:t>
            </a:r>
            <a:endParaRPr sz="2600">
              <a:solidFill>
                <a:schemeClr val="dk1"/>
              </a:solidFill>
              <a:latin typeface="Times New Roman"/>
              <a:ea typeface="Times New Roman"/>
              <a:cs typeface="Times New Roman"/>
              <a:sym typeface="Times New Roman"/>
            </a:endParaRPr>
          </a:p>
          <a:p>
            <a:pPr marL="914400" lvl="1"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Network captures (PCAPs)</a:t>
            </a:r>
            <a:r>
              <a:rPr lang="en-US" sz="2600">
                <a:solidFill>
                  <a:schemeClr val="dk1"/>
                </a:solidFill>
                <a:latin typeface="Times New Roman"/>
                <a:ea typeface="Times New Roman"/>
                <a:cs typeface="Times New Roman"/>
                <a:sym typeface="Times New Roman"/>
              </a:rPr>
              <a:t> containing packet metadata and timing patterns</a:t>
            </a:r>
            <a:endParaRPr sz="2600">
              <a:solidFill>
                <a:schemeClr val="dk1"/>
              </a:solidFill>
              <a:latin typeface="Times New Roman"/>
              <a:ea typeface="Times New Roman"/>
              <a:cs typeface="Times New Roman"/>
              <a:sym typeface="Times New Roman"/>
            </a:endParaRPr>
          </a:p>
          <a:p>
            <a:pPr marL="914400" lvl="1" indent="-393700" algn="l" rtl="0">
              <a:lnSpc>
                <a:spcPct val="115000"/>
              </a:lnSpc>
              <a:spcBef>
                <a:spcPts val="0"/>
              </a:spcBef>
              <a:spcAft>
                <a:spcPts val="0"/>
              </a:spcAft>
              <a:buClr>
                <a:schemeClr val="dk1"/>
              </a:buClr>
              <a:buSzPts val="2600"/>
              <a:buChar char="○"/>
            </a:pPr>
            <a:r>
              <a:rPr lang="en-US" sz="2600" b="1">
                <a:solidFill>
                  <a:schemeClr val="dk1"/>
                </a:solidFill>
                <a:latin typeface="Times New Roman"/>
                <a:ea typeface="Times New Roman"/>
                <a:cs typeface="Times New Roman"/>
                <a:sym typeface="Times New Roman"/>
              </a:rPr>
              <a:t>Command/control logs</a:t>
            </a:r>
            <a:r>
              <a:rPr lang="en-US" sz="2600">
                <a:solidFill>
                  <a:schemeClr val="dk1"/>
                </a:solidFill>
                <a:latin typeface="Times New Roman"/>
                <a:ea typeface="Times New Roman"/>
                <a:cs typeface="Times New Roman"/>
                <a:sym typeface="Times New Roman"/>
              </a:rPr>
              <a:t> from GCS-UAV communication</a:t>
            </a:r>
            <a:endParaRPr sz="26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2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2600" b="1">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146598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pSp>
        <p:nvGrpSpPr>
          <p:cNvPr id="151" name="Google Shape;151;g39aca352232_0_47"/>
          <p:cNvGrpSpPr/>
          <p:nvPr/>
        </p:nvGrpSpPr>
        <p:grpSpPr>
          <a:xfrm>
            <a:off x="0" y="-10510"/>
            <a:ext cx="12192000" cy="756713"/>
            <a:chOff x="0" y="-10510"/>
            <a:chExt cx="12192000" cy="756713"/>
          </a:xfrm>
        </p:grpSpPr>
        <p:sp>
          <p:nvSpPr>
            <p:cNvPr id="152" name="Google Shape;152;g39aca352232_0_47"/>
            <p:cNvSpPr/>
            <p:nvPr/>
          </p:nvSpPr>
          <p:spPr>
            <a:xfrm>
              <a:off x="0" y="-10510"/>
              <a:ext cx="12192000" cy="746100"/>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g39aca352232_0_47"/>
            <p:cNvSpPr/>
            <p:nvPr/>
          </p:nvSpPr>
          <p:spPr>
            <a:xfrm>
              <a:off x="273267" y="44503"/>
              <a:ext cx="9501300" cy="701700"/>
            </a:xfrm>
            <a:prstGeom prst="rect">
              <a:avLst/>
            </a:prstGeom>
            <a:solidFill>
              <a:srgbClr val="1F3864"/>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a:solidFill>
                    <a:schemeClr val="lt1"/>
                  </a:solidFill>
                </a:rPr>
                <a:t>ML-based detection &amp; datasets</a:t>
              </a:r>
              <a:endParaRPr/>
            </a:p>
          </p:txBody>
        </p:sp>
      </p:grpSp>
      <p:sp>
        <p:nvSpPr>
          <p:cNvPr id="154" name="Google Shape;154;g39aca352232_0_47"/>
          <p:cNvSpPr txBox="1"/>
          <p:nvPr/>
        </p:nvSpPr>
        <p:spPr>
          <a:xfrm>
            <a:off x="18724" y="880676"/>
            <a:ext cx="12192000" cy="6801900"/>
          </a:xfrm>
          <a:prstGeom prst="rect">
            <a:avLst/>
          </a:prstGeom>
          <a:noFill/>
          <a:ln>
            <a:noFill/>
          </a:ln>
        </p:spPr>
        <p:txBody>
          <a:bodyPr spcFirstLastPara="1" wrap="square" lIns="91425" tIns="91425" rIns="91425" bIns="91425" anchor="t" anchorCtr="0">
            <a:spAutoFit/>
          </a:bodyPr>
          <a:lstStyle/>
          <a:p>
            <a:pPr marL="457200" lvl="0" indent="-374650" algn="l" rtl="0">
              <a:lnSpc>
                <a:spcPct val="115000"/>
              </a:lnSpc>
              <a:spcBef>
                <a:spcPts val="1200"/>
              </a:spcBef>
              <a:spcAft>
                <a:spcPts val="0"/>
              </a:spcAft>
              <a:buClr>
                <a:schemeClr val="dk1"/>
              </a:buClr>
              <a:buSzPts val="2300"/>
              <a:buFont typeface="Calibri"/>
              <a:buChar char="●"/>
            </a:pPr>
            <a:r>
              <a:rPr lang="en-US" sz="2300" b="1">
                <a:solidFill>
                  <a:schemeClr val="dk1"/>
                </a:solidFill>
                <a:latin typeface="Times New Roman"/>
                <a:ea typeface="Times New Roman"/>
                <a:cs typeface="Times New Roman"/>
                <a:sym typeface="Times New Roman"/>
              </a:rPr>
              <a:t>Metadata examples:</a:t>
            </a:r>
            <a:r>
              <a:rPr lang="en-US" sz="2300">
                <a:solidFill>
                  <a:schemeClr val="dk1"/>
                </a:solidFill>
                <a:latin typeface="Times New Roman"/>
                <a:ea typeface="Times New Roman"/>
                <a:cs typeface="Times New Roman"/>
                <a:sym typeface="Times New Roman"/>
              </a:rPr>
              <a:t> timestamp, location, drone ID, flight mode, signal strength, link latency, packet loss rate</a:t>
            </a:r>
            <a:endParaRPr sz="2300">
              <a:solidFill>
                <a:schemeClr val="dk1"/>
              </a:solidFill>
              <a:latin typeface="Times New Roman"/>
              <a:ea typeface="Times New Roman"/>
              <a:cs typeface="Times New Roman"/>
              <a:sym typeface="Times New Roman"/>
            </a:endParaRPr>
          </a:p>
          <a:p>
            <a:pPr marL="457200" lvl="0" indent="-374650" algn="l" rtl="0">
              <a:lnSpc>
                <a:spcPct val="115000"/>
              </a:lnSpc>
              <a:spcBef>
                <a:spcPts val="0"/>
              </a:spcBef>
              <a:spcAft>
                <a:spcPts val="0"/>
              </a:spcAft>
              <a:buClr>
                <a:schemeClr val="dk1"/>
              </a:buClr>
              <a:buSzPts val="2300"/>
              <a:buFont typeface="Calibri"/>
              <a:buChar char="●"/>
            </a:pPr>
            <a:r>
              <a:rPr lang="en-US" sz="2300" b="1">
                <a:solidFill>
                  <a:schemeClr val="dk1"/>
                </a:solidFill>
                <a:latin typeface="Times New Roman"/>
                <a:ea typeface="Times New Roman"/>
                <a:cs typeface="Times New Roman"/>
                <a:sym typeface="Times New Roman"/>
              </a:rPr>
              <a:t>Features extracted:</a:t>
            </a:r>
            <a:r>
              <a:rPr lang="en-US" sz="2300">
                <a:solidFill>
                  <a:schemeClr val="dk1"/>
                </a:solidFill>
                <a:latin typeface="Times New Roman"/>
                <a:ea typeface="Times New Roman"/>
                <a:cs typeface="Times New Roman"/>
                <a:sym typeface="Times New Roman"/>
              </a:rPr>
              <a:t> telemetry (GPS, altitude), communication metadata, CPU/memory usage, system call patterns</a:t>
            </a:r>
            <a:endParaRPr sz="2300">
              <a:solidFill>
                <a:schemeClr val="dk1"/>
              </a:solidFill>
              <a:latin typeface="Times New Roman"/>
              <a:ea typeface="Times New Roman"/>
              <a:cs typeface="Times New Roman"/>
              <a:sym typeface="Times New Roman"/>
            </a:endParaRPr>
          </a:p>
          <a:p>
            <a:pPr marL="457200" lvl="0" indent="-374650" algn="l" rtl="0">
              <a:lnSpc>
                <a:spcPct val="115000"/>
              </a:lnSpc>
              <a:spcBef>
                <a:spcPts val="0"/>
              </a:spcBef>
              <a:spcAft>
                <a:spcPts val="0"/>
              </a:spcAft>
              <a:buClr>
                <a:schemeClr val="dk1"/>
              </a:buClr>
              <a:buSzPts val="2300"/>
              <a:buFont typeface="Times New Roman"/>
              <a:buChar char="●"/>
            </a:pPr>
            <a:r>
              <a:rPr lang="en-US" sz="2300" b="1">
                <a:solidFill>
                  <a:schemeClr val="dk1"/>
                </a:solidFill>
                <a:latin typeface="Times New Roman"/>
                <a:ea typeface="Times New Roman"/>
                <a:cs typeface="Times New Roman"/>
                <a:sym typeface="Times New Roman"/>
              </a:rPr>
              <a:t>Available drone datasets/testbeds:</a:t>
            </a:r>
            <a:endParaRPr sz="2300" b="1">
              <a:solidFill>
                <a:schemeClr val="dk1"/>
              </a:solidFill>
              <a:latin typeface="Times New Roman"/>
              <a:ea typeface="Times New Roman"/>
              <a:cs typeface="Times New Roman"/>
              <a:sym typeface="Times New Roman"/>
            </a:endParaRPr>
          </a:p>
          <a:p>
            <a:pPr marL="914400" lvl="1" indent="-374650" algn="l" rtl="0">
              <a:lnSpc>
                <a:spcPct val="115000"/>
              </a:lnSpc>
              <a:spcBef>
                <a:spcPts val="0"/>
              </a:spcBef>
              <a:spcAft>
                <a:spcPts val="0"/>
              </a:spcAft>
              <a:buClr>
                <a:schemeClr val="dk1"/>
              </a:buClr>
              <a:buSzPts val="2300"/>
              <a:buChar char="○"/>
            </a:pPr>
            <a:r>
              <a:rPr lang="en-US" sz="2300" b="1">
                <a:solidFill>
                  <a:schemeClr val="dk1"/>
                </a:solidFill>
                <a:latin typeface="Times New Roman"/>
                <a:ea typeface="Times New Roman"/>
                <a:cs typeface="Times New Roman"/>
                <a:sym typeface="Times New Roman"/>
              </a:rPr>
              <a:t>Drone-Based Malware Detection dataset (Kaggle) : </a:t>
            </a:r>
            <a:r>
              <a:rPr lang="en-US" sz="2300">
                <a:solidFill>
                  <a:schemeClr val="dk1"/>
                </a:solidFill>
                <a:latin typeface="Times New Roman"/>
                <a:ea typeface="Times New Roman"/>
                <a:cs typeface="Times New Roman"/>
                <a:sym typeface="Times New Roman"/>
              </a:rPr>
              <a:t>Includes detailed network traffic, drone sensor readings, malware indicators, and environmental data.</a:t>
            </a:r>
            <a:endParaRPr sz="2300">
              <a:solidFill>
                <a:schemeClr val="dk1"/>
              </a:solidFill>
              <a:latin typeface="Times New Roman"/>
              <a:ea typeface="Times New Roman"/>
              <a:cs typeface="Times New Roman"/>
              <a:sym typeface="Times New Roman"/>
            </a:endParaRPr>
          </a:p>
          <a:p>
            <a:pPr marL="914400" lvl="1" indent="-374650" algn="l" rtl="0">
              <a:lnSpc>
                <a:spcPct val="115000"/>
              </a:lnSpc>
              <a:spcBef>
                <a:spcPts val="0"/>
              </a:spcBef>
              <a:spcAft>
                <a:spcPts val="0"/>
              </a:spcAft>
              <a:buClr>
                <a:schemeClr val="dk1"/>
              </a:buClr>
              <a:buSzPts val="2300"/>
              <a:buChar char="○"/>
            </a:pPr>
            <a:r>
              <a:rPr lang="en-US" sz="2300" b="1">
                <a:solidFill>
                  <a:schemeClr val="dk1"/>
                </a:solidFill>
                <a:latin typeface="Times New Roman"/>
                <a:ea typeface="Times New Roman"/>
                <a:cs typeface="Times New Roman"/>
                <a:sym typeface="Times New Roman"/>
              </a:rPr>
              <a:t>UAVSim</a:t>
            </a:r>
            <a:r>
              <a:rPr lang="en-US" sz="2300">
                <a:solidFill>
                  <a:schemeClr val="dk1"/>
                </a:solidFill>
                <a:latin typeface="Times New Roman"/>
                <a:ea typeface="Times New Roman"/>
                <a:cs typeface="Times New Roman"/>
                <a:sym typeface="Times New Roman"/>
              </a:rPr>
              <a:t> – simulated UAV network traffic with attacks</a:t>
            </a:r>
            <a:endParaRPr sz="2300">
              <a:solidFill>
                <a:schemeClr val="dk1"/>
              </a:solidFill>
              <a:latin typeface="Times New Roman"/>
              <a:ea typeface="Times New Roman"/>
              <a:cs typeface="Times New Roman"/>
              <a:sym typeface="Times New Roman"/>
            </a:endParaRPr>
          </a:p>
          <a:p>
            <a:pPr marL="914400" lvl="1" indent="-374650" algn="l" rtl="0">
              <a:lnSpc>
                <a:spcPct val="115000"/>
              </a:lnSpc>
              <a:spcBef>
                <a:spcPts val="0"/>
              </a:spcBef>
              <a:spcAft>
                <a:spcPts val="0"/>
              </a:spcAft>
              <a:buClr>
                <a:schemeClr val="dk1"/>
              </a:buClr>
              <a:buSzPts val="2300"/>
              <a:buChar char="○"/>
            </a:pPr>
            <a:r>
              <a:rPr lang="en-US" sz="2300" b="1">
                <a:solidFill>
                  <a:schemeClr val="dk1"/>
                </a:solidFill>
                <a:latin typeface="Times New Roman"/>
                <a:ea typeface="Times New Roman"/>
                <a:cs typeface="Times New Roman"/>
                <a:sym typeface="Times New Roman"/>
              </a:rPr>
              <a:t>ISOT Drone Anomaly Detection Dataset</a:t>
            </a:r>
            <a:r>
              <a:rPr lang="en-US" sz="2300">
                <a:solidFill>
                  <a:schemeClr val="dk1"/>
                </a:solidFill>
                <a:latin typeface="Times New Roman"/>
                <a:ea typeface="Times New Roman"/>
                <a:cs typeface="Times New Roman"/>
                <a:sym typeface="Times New Roman"/>
              </a:rPr>
              <a:t> – Real DJI Tello drone traffic (PCAP and CSV files) containing benign and anomalous communication traces.</a:t>
            </a:r>
            <a:endParaRPr sz="2300">
              <a:solidFill>
                <a:schemeClr val="dk1"/>
              </a:solidFill>
              <a:latin typeface="Times New Roman"/>
              <a:ea typeface="Times New Roman"/>
              <a:cs typeface="Times New Roman"/>
              <a:sym typeface="Times New Roman"/>
            </a:endParaRPr>
          </a:p>
          <a:p>
            <a:pPr marL="914400" lvl="1" indent="-374650" algn="l" rtl="0">
              <a:lnSpc>
                <a:spcPct val="115000"/>
              </a:lnSpc>
              <a:spcBef>
                <a:spcPts val="0"/>
              </a:spcBef>
              <a:spcAft>
                <a:spcPts val="0"/>
              </a:spcAft>
              <a:buClr>
                <a:schemeClr val="dk1"/>
              </a:buClr>
              <a:buSzPts val="2300"/>
              <a:buChar char="○"/>
            </a:pPr>
            <a:r>
              <a:rPr lang="en-US" sz="2300" b="1">
                <a:solidFill>
                  <a:schemeClr val="dk1"/>
                </a:solidFill>
                <a:latin typeface="Times New Roman"/>
                <a:ea typeface="Times New Roman"/>
                <a:cs typeface="Times New Roman"/>
                <a:sym typeface="Times New Roman"/>
              </a:rPr>
              <a:t>Drone-Hunter</a:t>
            </a:r>
            <a:r>
              <a:rPr lang="en-US" sz="2300">
                <a:solidFill>
                  <a:schemeClr val="dk1"/>
                </a:solidFill>
                <a:latin typeface="Times New Roman"/>
                <a:ea typeface="Times New Roman"/>
                <a:cs typeface="Times New Roman"/>
                <a:sym typeface="Times New Roman"/>
              </a:rPr>
              <a:t> – intrusion and anomaly events for UAV communication</a:t>
            </a:r>
            <a:endParaRPr sz="2300">
              <a:solidFill>
                <a:schemeClr val="dk1"/>
              </a:solidFill>
              <a:latin typeface="Times New Roman"/>
              <a:ea typeface="Times New Roman"/>
              <a:cs typeface="Times New Roman"/>
              <a:sym typeface="Times New Roman"/>
            </a:endParaRPr>
          </a:p>
          <a:p>
            <a:pPr marL="914400" lvl="1" indent="-374650" algn="l" rtl="0">
              <a:lnSpc>
                <a:spcPct val="115000"/>
              </a:lnSpc>
              <a:spcBef>
                <a:spcPts val="0"/>
              </a:spcBef>
              <a:spcAft>
                <a:spcPts val="0"/>
              </a:spcAft>
              <a:buClr>
                <a:schemeClr val="dk1"/>
              </a:buClr>
              <a:buSzPts val="2300"/>
              <a:buChar char="○"/>
            </a:pPr>
            <a:r>
              <a:rPr lang="en-US" sz="2300" b="1">
                <a:solidFill>
                  <a:schemeClr val="dk1"/>
                </a:solidFill>
                <a:latin typeface="Times New Roman"/>
                <a:ea typeface="Times New Roman"/>
                <a:cs typeface="Times New Roman"/>
                <a:sym typeface="Times New Roman"/>
              </a:rPr>
              <a:t>CUAV (Colorado UAV Testbed)</a:t>
            </a:r>
            <a:r>
              <a:rPr lang="en-US" sz="2300">
                <a:solidFill>
                  <a:schemeClr val="dk1"/>
                </a:solidFill>
                <a:latin typeface="Times New Roman"/>
                <a:ea typeface="Times New Roman"/>
                <a:cs typeface="Times New Roman"/>
                <a:sym typeface="Times New Roman"/>
              </a:rPr>
              <a:t> – telemetry + network logs for ML research</a:t>
            </a:r>
            <a:endParaRPr sz="23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2500">
              <a:solidFill>
                <a:schemeClr val="dk1"/>
              </a:solidFill>
              <a:latin typeface="Times New Roman"/>
              <a:ea typeface="Times New Roman"/>
              <a:cs typeface="Times New Roman"/>
              <a:sym typeface="Times New Roman"/>
            </a:endParaRPr>
          </a:p>
          <a:p>
            <a:pPr marL="457200" lvl="0" indent="0" algn="l" rtl="0">
              <a:lnSpc>
                <a:spcPct val="115000"/>
              </a:lnSpc>
              <a:spcBef>
                <a:spcPts val="1200"/>
              </a:spcBef>
              <a:spcAft>
                <a:spcPts val="0"/>
              </a:spcAft>
              <a:buNone/>
            </a:pPr>
            <a:endParaRPr sz="25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2500" b="1">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92074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 Slide </a:t>
            </a:r>
            <a:fld id="{00000000-1234-1234-1234-123412341234}" type="slidenum">
              <a:rPr lang="en-US"/>
              <a:t>7</a:t>
            </a:fld>
            <a:endParaRPr/>
          </a:p>
        </p:txBody>
      </p:sp>
      <p:pic>
        <p:nvPicPr>
          <p:cNvPr id="219" name="Google Shape;219;p8" descr="EXH12_02"/>
          <p:cNvPicPr preferRelativeResize="0">
            <a:picLocks noGrp="1"/>
          </p:cNvPicPr>
          <p:nvPr>
            <p:ph type="body" idx="1"/>
          </p:nvPr>
        </p:nvPicPr>
        <p:blipFill rotWithShape="1">
          <a:blip r:embed="rId3">
            <a:alphaModFix/>
          </a:blip>
          <a:srcRect l="2595" t="11188" r="5397" b="1851"/>
          <a:stretch/>
        </p:blipFill>
        <p:spPr>
          <a:xfrm>
            <a:off x="2824145" y="1371600"/>
            <a:ext cx="6645309" cy="4800600"/>
          </a:xfrm>
          <a:prstGeom prst="rect">
            <a:avLst/>
          </a:prstGeom>
          <a:noFill/>
          <a:ln>
            <a:noFill/>
          </a:ln>
        </p:spPr>
      </p:pic>
      <p:grpSp>
        <p:nvGrpSpPr>
          <p:cNvPr id="220" name="Google Shape;220;p8"/>
          <p:cNvGrpSpPr/>
          <p:nvPr/>
        </p:nvGrpSpPr>
        <p:grpSpPr>
          <a:xfrm>
            <a:off x="0" y="-15808"/>
            <a:ext cx="12192000" cy="756744"/>
            <a:chOff x="0" y="-21021"/>
            <a:chExt cx="12192000" cy="756744"/>
          </a:xfrm>
        </p:grpSpPr>
        <p:sp>
          <p:nvSpPr>
            <p:cNvPr id="221" name="Google Shape;221;p8"/>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8"/>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DDoS attack</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grpSp>
        <p:nvGrpSpPr>
          <p:cNvPr id="159" name="Google Shape;159;g39aca352232_0_54"/>
          <p:cNvGrpSpPr/>
          <p:nvPr/>
        </p:nvGrpSpPr>
        <p:grpSpPr>
          <a:xfrm>
            <a:off x="0" y="-10510"/>
            <a:ext cx="12192000" cy="756713"/>
            <a:chOff x="0" y="-10510"/>
            <a:chExt cx="12192000" cy="756713"/>
          </a:xfrm>
        </p:grpSpPr>
        <p:sp>
          <p:nvSpPr>
            <p:cNvPr id="160" name="Google Shape;160;g39aca352232_0_54"/>
            <p:cNvSpPr/>
            <p:nvPr/>
          </p:nvSpPr>
          <p:spPr>
            <a:xfrm>
              <a:off x="0" y="-10510"/>
              <a:ext cx="12192000" cy="746100"/>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g39aca352232_0_54"/>
            <p:cNvSpPr/>
            <p:nvPr/>
          </p:nvSpPr>
          <p:spPr>
            <a:xfrm>
              <a:off x="273267" y="44503"/>
              <a:ext cx="9501300" cy="701700"/>
            </a:xfrm>
            <a:prstGeom prst="rect">
              <a:avLst/>
            </a:prstGeom>
            <a:solidFill>
              <a:srgbClr val="1F3864"/>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a:solidFill>
                    <a:schemeClr val="lt1"/>
                  </a:solidFill>
                </a:rPr>
                <a:t>Challenges &amp; limitations</a:t>
              </a:r>
              <a:endParaRPr/>
            </a:p>
          </p:txBody>
        </p:sp>
      </p:grpSp>
      <p:sp>
        <p:nvSpPr>
          <p:cNvPr id="162" name="Google Shape;162;g39aca352232_0_54"/>
          <p:cNvSpPr txBox="1"/>
          <p:nvPr/>
        </p:nvSpPr>
        <p:spPr>
          <a:xfrm>
            <a:off x="393500" y="1086775"/>
            <a:ext cx="11036400" cy="4114500"/>
          </a:xfrm>
          <a:prstGeom prst="rect">
            <a:avLst/>
          </a:prstGeom>
          <a:noFill/>
          <a:ln>
            <a:noFill/>
          </a:ln>
        </p:spPr>
        <p:txBody>
          <a:bodyPr spcFirstLastPara="1" wrap="square" lIns="91425" tIns="91425" rIns="91425" bIns="91425" anchor="t" anchorCtr="0">
            <a:spAutoFit/>
          </a:bodyPr>
          <a:lstStyle/>
          <a:p>
            <a:pPr marL="457200" lvl="0" indent="-393700" algn="l" rtl="0">
              <a:lnSpc>
                <a:spcPct val="115000"/>
              </a:lnSpc>
              <a:spcBef>
                <a:spcPts val="120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Resource constraints: compute, memory, battery</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Diverse platforms/firmware — limited portability of signatures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Real-time constraints: detection must be fast and actionable</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Evasion/adversarial attacks against ML detectors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False positives risk mission aborts; false negatives risk compromise</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Lack of public benchmarks and realistic datasets</a:t>
            </a:r>
            <a:endParaRPr sz="26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endParaRPr sz="2600" b="1">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None/>
            </a:pPr>
            <a:endParaRPr sz="2600" b="1">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02093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pSp>
        <p:nvGrpSpPr>
          <p:cNvPr id="167" name="Google Shape;167;g39aca352232_0_61"/>
          <p:cNvGrpSpPr/>
          <p:nvPr/>
        </p:nvGrpSpPr>
        <p:grpSpPr>
          <a:xfrm>
            <a:off x="0" y="-10510"/>
            <a:ext cx="12192000" cy="756713"/>
            <a:chOff x="0" y="-10510"/>
            <a:chExt cx="12192000" cy="756713"/>
          </a:xfrm>
        </p:grpSpPr>
        <p:sp>
          <p:nvSpPr>
            <p:cNvPr id="168" name="Google Shape;168;g39aca352232_0_61"/>
            <p:cNvSpPr/>
            <p:nvPr/>
          </p:nvSpPr>
          <p:spPr>
            <a:xfrm>
              <a:off x="0" y="-10510"/>
              <a:ext cx="12192000" cy="746100"/>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g39aca352232_0_61"/>
            <p:cNvSpPr/>
            <p:nvPr/>
          </p:nvSpPr>
          <p:spPr>
            <a:xfrm>
              <a:off x="273267" y="44503"/>
              <a:ext cx="9501300" cy="701700"/>
            </a:xfrm>
            <a:prstGeom prst="rect">
              <a:avLst/>
            </a:prstGeom>
            <a:solidFill>
              <a:srgbClr val="1F3864"/>
            </a:soli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a:solidFill>
                    <a:schemeClr val="lt1"/>
                  </a:solidFill>
                </a:rPr>
                <a:t>Mitigations &amp; best practices</a:t>
              </a:r>
              <a:endParaRPr/>
            </a:p>
          </p:txBody>
        </p:sp>
      </p:grpSp>
      <p:sp>
        <p:nvSpPr>
          <p:cNvPr id="170" name="Google Shape;170;g39aca352232_0_61"/>
          <p:cNvSpPr txBox="1"/>
          <p:nvPr/>
        </p:nvSpPr>
        <p:spPr>
          <a:xfrm>
            <a:off x="393500" y="1086775"/>
            <a:ext cx="11036400" cy="3806400"/>
          </a:xfrm>
          <a:prstGeom prst="rect">
            <a:avLst/>
          </a:prstGeom>
          <a:noFill/>
          <a:ln>
            <a:noFill/>
          </a:ln>
        </p:spPr>
        <p:txBody>
          <a:bodyPr spcFirstLastPara="1" wrap="square" lIns="91425" tIns="91425" rIns="91425" bIns="91425" anchor="t" anchorCtr="0">
            <a:spAutoFit/>
          </a:bodyPr>
          <a:lstStyle/>
          <a:p>
            <a:pPr marL="457200" lvl="0" indent="-393700" algn="l" rtl="0">
              <a:lnSpc>
                <a:spcPct val="115000"/>
              </a:lnSpc>
              <a:spcBef>
                <a:spcPts val="120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Secure boot and cryptographic firmware signing (OTA integrity checks)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Encrypted &amp; authenticated communication channels (mutual TLS, secure radio links)</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Minimal trusted computing base (isolate critical flight control code)</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Regular attestation and remote integrity verification</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Defense-in-depth: runtime monitors + anomaly detectors + failsafe behaviors (Return-to-Home (RTH), loiter)</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Supply-chain security: vendor vetting and reproducible builds</a:t>
            </a:r>
            <a:endParaRPr sz="260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43991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65"/>
          <p:cNvPicPr preferRelativeResize="0"/>
          <p:nvPr/>
        </p:nvPicPr>
        <p:blipFill rotWithShape="1">
          <a:blip r:embed="rId3">
            <a:alphaModFix/>
          </a:blip>
          <a:srcRect r="11442" b="2281"/>
          <a:stretch/>
        </p:blipFill>
        <p:spPr>
          <a:xfrm>
            <a:off x="3466836" y="839101"/>
            <a:ext cx="5258328" cy="5420799"/>
          </a:xfrm>
          <a:prstGeom prst="rect">
            <a:avLst/>
          </a:prstGeom>
          <a:noFill/>
          <a:ln>
            <a:noFill/>
          </a:ln>
        </p:spPr>
      </p:pic>
      <p:grpSp>
        <p:nvGrpSpPr>
          <p:cNvPr id="817" name="Google Shape;817;p65"/>
          <p:cNvGrpSpPr/>
          <p:nvPr/>
        </p:nvGrpSpPr>
        <p:grpSpPr>
          <a:xfrm>
            <a:off x="0" y="-10510"/>
            <a:ext cx="12192000" cy="756744"/>
            <a:chOff x="0" y="-10510"/>
            <a:chExt cx="12192000" cy="756744"/>
          </a:xfrm>
        </p:grpSpPr>
        <p:sp>
          <p:nvSpPr>
            <p:cNvPr id="818" name="Google Shape;818;p65"/>
            <p:cNvSpPr/>
            <p:nvPr/>
          </p:nvSpPr>
          <p:spPr>
            <a:xfrm>
              <a:off x="0" y="-10510"/>
              <a:ext cx="12192000" cy="74623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9" name="Google Shape;819;p65"/>
            <p:cNvSpPr/>
            <p:nvPr/>
          </p:nvSpPr>
          <p:spPr>
            <a:xfrm>
              <a:off x="273267" y="44503"/>
              <a:ext cx="9501354"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Cloud IDS system </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6"/>
          <p:cNvSpPr/>
          <p:nvPr/>
        </p:nvSpPr>
        <p:spPr>
          <a:xfrm>
            <a:off x="123627" y="1846624"/>
            <a:ext cx="11936361" cy="4093428"/>
          </a:xfrm>
          <a:prstGeom prst="rect">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As time progresses, new and complex malware types are being generated which causes a serious threat to computer systems. Due to this drastic increase in the number of malware samples, the signature-based malware detection techniques cannot provide accurate results. Different studies have demonstrated the proficiency of machine learning for the detection and classification of malware files. Further, the accuracy of these machine learning models can be improved by using feature selection algorithms to select the most essential features and reducing the size of the dataset which leads to lesser computations. In this paper, we have developed a </a:t>
            </a:r>
            <a:r>
              <a:rPr lang="en-US" sz="2000" b="1">
                <a:solidFill>
                  <a:schemeClr val="dk1"/>
                </a:solidFill>
                <a:latin typeface="Calibri"/>
                <a:ea typeface="Calibri"/>
                <a:cs typeface="Calibri"/>
                <a:sym typeface="Calibri"/>
              </a:rPr>
              <a:t>machine learning based malware analysis framework for efficient and accurate malware detection and classification. We used Cuckoo sandbox for dynamic analysis which executes malware in an isolated environment and generates an analysis report based on the system activities during execution. </a:t>
            </a:r>
            <a:r>
              <a:rPr lang="en-US" sz="2000">
                <a:solidFill>
                  <a:schemeClr val="dk1"/>
                </a:solidFill>
                <a:latin typeface="Calibri"/>
                <a:ea typeface="Calibri"/>
                <a:cs typeface="Calibri"/>
                <a:sym typeface="Calibri"/>
              </a:rPr>
              <a:t>Further, we propose a feature extraction and selection module which extracts features from the report and selects the </a:t>
            </a:r>
            <a:r>
              <a:rPr lang="en-US" sz="2000" b="1">
                <a:solidFill>
                  <a:schemeClr val="dk1"/>
                </a:solidFill>
                <a:latin typeface="Calibri"/>
                <a:ea typeface="Calibri"/>
                <a:cs typeface="Calibri"/>
                <a:sym typeface="Calibri"/>
              </a:rPr>
              <a:t>most important features for ensuring high accuracy at minimum computation cost</a:t>
            </a:r>
            <a:r>
              <a:rPr lang="en-US" sz="2000">
                <a:solidFill>
                  <a:schemeClr val="dk1"/>
                </a:solidFill>
                <a:latin typeface="Calibri"/>
                <a:ea typeface="Calibri"/>
                <a:cs typeface="Calibri"/>
                <a:sym typeface="Calibri"/>
              </a:rPr>
              <a:t>. Then, we employ different machine learning algorithms for accurate detection and fine-grained classification. Experimental results show that we got high detection and classification accuracy in comparison to the state-of-the-art approaches.</a:t>
            </a:r>
            <a:endParaRPr sz="2000">
              <a:solidFill>
                <a:schemeClr val="dk1"/>
              </a:solidFill>
              <a:latin typeface="Calibri"/>
              <a:ea typeface="Calibri"/>
              <a:cs typeface="Calibri"/>
              <a:sym typeface="Calibri"/>
            </a:endParaRPr>
          </a:p>
        </p:txBody>
      </p:sp>
      <p:sp>
        <p:nvSpPr>
          <p:cNvPr id="825" name="Google Shape;825;p66"/>
          <p:cNvSpPr/>
          <p:nvPr/>
        </p:nvSpPr>
        <p:spPr>
          <a:xfrm>
            <a:off x="123627" y="60653"/>
            <a:ext cx="11944746" cy="1569660"/>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K. Sethi, R. Kumar, </a:t>
            </a:r>
            <a:r>
              <a:rPr lang="en-US" sz="2400">
                <a:solidFill>
                  <a:schemeClr val="dk1"/>
                </a:solidFill>
                <a:latin typeface="Calibri"/>
                <a:ea typeface="Calibri"/>
                <a:cs typeface="Calibri"/>
                <a:sym typeface="Calibri"/>
              </a:rPr>
              <a:t>P. Bera et. </a:t>
            </a:r>
            <a:r>
              <a:rPr lang="en-US" sz="2400" b="1">
                <a:solidFill>
                  <a:schemeClr val="dk1"/>
                </a:solidFill>
                <a:latin typeface="Calibri"/>
                <a:ea typeface="Calibri"/>
                <a:cs typeface="Calibri"/>
                <a:sym typeface="Calibri"/>
              </a:rPr>
              <a:t>Al., "A Novel Machine Learning Based Malware Detection and Classification Framework," </a:t>
            </a:r>
            <a:r>
              <a:rPr lang="en-US" sz="2400">
                <a:solidFill>
                  <a:schemeClr val="dk1"/>
                </a:solidFill>
                <a:latin typeface="Calibri"/>
                <a:ea typeface="Calibri"/>
                <a:cs typeface="Calibri"/>
                <a:sym typeface="Calibri"/>
              </a:rPr>
              <a:t>2019 International Conference on Cyber Security and Protection of Digital Services (Cyber Security)</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Oxford, United Kingdom, 2019, pp. 1-4. doi: 10.1109/CyberSecPODS.2019.8885196</a:t>
            </a:r>
            <a:endParaRPr sz="24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67"/>
          <p:cNvPicPr preferRelativeResize="0"/>
          <p:nvPr/>
        </p:nvPicPr>
        <p:blipFill rotWithShape="1">
          <a:blip r:embed="rId3">
            <a:alphaModFix/>
          </a:blip>
          <a:srcRect b="38768"/>
          <a:stretch/>
        </p:blipFill>
        <p:spPr>
          <a:xfrm>
            <a:off x="476456" y="3126658"/>
            <a:ext cx="10946076" cy="2434656"/>
          </a:xfrm>
          <a:prstGeom prst="rect">
            <a:avLst/>
          </a:prstGeom>
          <a:noFill/>
          <a:ln>
            <a:noFill/>
          </a:ln>
        </p:spPr>
      </p:pic>
      <p:sp>
        <p:nvSpPr>
          <p:cNvPr id="831" name="Google Shape;831;p67"/>
          <p:cNvSpPr/>
          <p:nvPr/>
        </p:nvSpPr>
        <p:spPr>
          <a:xfrm>
            <a:off x="8615610" y="6351328"/>
            <a:ext cx="2806922" cy="369332"/>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https://cuckoosandbox.org/</a:t>
            </a:r>
            <a:endParaRPr sz="1800">
              <a:solidFill>
                <a:schemeClr val="dk1"/>
              </a:solidFill>
              <a:latin typeface="Calibri"/>
              <a:ea typeface="Calibri"/>
              <a:cs typeface="Calibri"/>
              <a:sym typeface="Calibri"/>
            </a:endParaRPr>
          </a:p>
        </p:txBody>
      </p:sp>
      <p:sp>
        <p:nvSpPr>
          <p:cNvPr id="832" name="Google Shape;832;p67"/>
          <p:cNvSpPr/>
          <p:nvPr/>
        </p:nvSpPr>
        <p:spPr>
          <a:xfrm>
            <a:off x="147483" y="266877"/>
            <a:ext cx="11897033" cy="707886"/>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What is Cuckoo?</a:t>
            </a:r>
            <a:endParaRPr/>
          </a:p>
          <a:p>
            <a:pPr marL="0" marR="0" lvl="0" indent="0" algn="l" rtl="0">
              <a:spcBef>
                <a:spcPts val="0"/>
              </a:spcBef>
              <a:spcAft>
                <a:spcPts val="0"/>
              </a:spcAft>
              <a:buNone/>
            </a:pPr>
            <a:r>
              <a:rPr lang="en-US" sz="2000" b="1">
                <a:solidFill>
                  <a:schemeClr val="dk1"/>
                </a:solidFill>
                <a:latin typeface="Roboto"/>
                <a:ea typeface="Roboto"/>
                <a:cs typeface="Roboto"/>
                <a:sym typeface="Roboto"/>
              </a:rPr>
              <a:t>Cuckoo Sandbox </a:t>
            </a:r>
            <a:r>
              <a:rPr lang="en-US" sz="2000">
                <a:solidFill>
                  <a:schemeClr val="dk1"/>
                </a:solidFill>
                <a:latin typeface="Roboto"/>
                <a:ea typeface="Roboto"/>
                <a:cs typeface="Roboto"/>
                <a:sym typeface="Roboto"/>
              </a:rPr>
              <a:t>is the </a:t>
            </a:r>
            <a:r>
              <a:rPr lang="en-US" sz="2000" b="1">
                <a:solidFill>
                  <a:srgbClr val="385623"/>
                </a:solidFill>
                <a:latin typeface="Roboto"/>
                <a:ea typeface="Roboto"/>
                <a:cs typeface="Roboto"/>
                <a:sym typeface="Roboto"/>
              </a:rPr>
              <a:t>leading open source automated malware analysis system</a:t>
            </a:r>
            <a:r>
              <a:rPr lang="en-US" sz="2000">
                <a:solidFill>
                  <a:srgbClr val="385623"/>
                </a:solidFill>
                <a:latin typeface="Roboto"/>
                <a:ea typeface="Roboto"/>
                <a:cs typeface="Roboto"/>
                <a:sym typeface="Roboto"/>
              </a:rPr>
              <a:t>.</a:t>
            </a:r>
            <a:endParaRPr sz="2000" b="0" i="0">
              <a:solidFill>
                <a:srgbClr val="385623"/>
              </a:solidFill>
              <a:latin typeface="Roboto"/>
              <a:ea typeface="Roboto"/>
              <a:cs typeface="Roboto"/>
              <a:sym typeface="Roboto"/>
            </a:endParaRPr>
          </a:p>
        </p:txBody>
      </p:sp>
      <p:sp>
        <p:nvSpPr>
          <p:cNvPr id="833" name="Google Shape;833;p67"/>
          <p:cNvSpPr/>
          <p:nvPr/>
        </p:nvSpPr>
        <p:spPr>
          <a:xfrm>
            <a:off x="147483" y="1305110"/>
            <a:ext cx="11897033" cy="1015663"/>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Roboto"/>
                <a:ea typeface="Roboto"/>
                <a:cs typeface="Roboto"/>
                <a:sym typeface="Roboto"/>
              </a:rPr>
              <a:t>You can throw any </a:t>
            </a:r>
            <a:r>
              <a:rPr lang="en-US" sz="2000" b="1">
                <a:solidFill>
                  <a:schemeClr val="dk1"/>
                </a:solidFill>
                <a:latin typeface="Roboto"/>
                <a:ea typeface="Roboto"/>
                <a:cs typeface="Roboto"/>
                <a:sym typeface="Roboto"/>
              </a:rPr>
              <a:t>suspicious file </a:t>
            </a:r>
            <a:r>
              <a:rPr lang="en-US" sz="2000">
                <a:solidFill>
                  <a:schemeClr val="dk1"/>
                </a:solidFill>
                <a:latin typeface="Roboto"/>
                <a:ea typeface="Roboto"/>
                <a:cs typeface="Roboto"/>
                <a:sym typeface="Roboto"/>
              </a:rPr>
              <a:t>at it and in a matter of minutes Cuckoo will provide a </a:t>
            </a:r>
            <a:r>
              <a:rPr lang="en-US" sz="2000" b="1">
                <a:solidFill>
                  <a:schemeClr val="dk1"/>
                </a:solidFill>
                <a:latin typeface="Roboto"/>
                <a:ea typeface="Roboto"/>
                <a:cs typeface="Roboto"/>
                <a:sym typeface="Roboto"/>
              </a:rPr>
              <a:t>detailed report outlining the behaviour of the file </a:t>
            </a:r>
            <a:r>
              <a:rPr lang="en-US" sz="2000">
                <a:solidFill>
                  <a:schemeClr val="dk1"/>
                </a:solidFill>
                <a:latin typeface="Roboto"/>
                <a:ea typeface="Roboto"/>
                <a:cs typeface="Roboto"/>
                <a:sym typeface="Roboto"/>
              </a:rPr>
              <a:t>when executed inside a realistic but isolated environment.</a:t>
            </a:r>
            <a:br>
              <a:rPr lang="en-US" sz="2000">
                <a:solidFill>
                  <a:schemeClr val="dk1"/>
                </a:solidFill>
                <a:latin typeface="Roboto"/>
                <a:ea typeface="Roboto"/>
                <a:cs typeface="Roboto"/>
                <a:sym typeface="Roboto"/>
              </a:rPr>
            </a:br>
            <a:endParaRPr sz="2000">
              <a:solidFill>
                <a:schemeClr val="dk1"/>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grpSp>
        <p:nvGrpSpPr>
          <p:cNvPr id="838" name="Google Shape;838;p68"/>
          <p:cNvGrpSpPr/>
          <p:nvPr/>
        </p:nvGrpSpPr>
        <p:grpSpPr>
          <a:xfrm>
            <a:off x="0" y="-10510"/>
            <a:ext cx="12192000" cy="746234"/>
            <a:chOff x="0" y="-10510"/>
            <a:chExt cx="12192000" cy="746234"/>
          </a:xfrm>
        </p:grpSpPr>
        <p:sp>
          <p:nvSpPr>
            <p:cNvPr id="839" name="Google Shape;839;p68"/>
            <p:cNvSpPr/>
            <p:nvPr/>
          </p:nvSpPr>
          <p:spPr>
            <a:xfrm>
              <a:off x="0" y="-10510"/>
              <a:ext cx="12192000" cy="74623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68"/>
            <p:cNvSpPr/>
            <p:nvPr/>
          </p:nvSpPr>
          <p:spPr>
            <a:xfrm>
              <a:off x="273267" y="11741"/>
              <a:ext cx="11318965"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Malware Detection operation workflow</a:t>
              </a:r>
              <a:endParaRPr/>
            </a:p>
          </p:txBody>
        </p:sp>
      </p:grpSp>
      <p:pic>
        <p:nvPicPr>
          <p:cNvPr id="841" name="Google Shape;841;p68" descr="Figure 1"/>
          <p:cNvPicPr preferRelativeResize="0"/>
          <p:nvPr/>
        </p:nvPicPr>
        <p:blipFill rotWithShape="1">
          <a:blip r:embed="rId3">
            <a:alphaModFix/>
          </a:blip>
          <a:srcRect/>
          <a:stretch/>
        </p:blipFill>
        <p:spPr>
          <a:xfrm>
            <a:off x="3736258" y="949032"/>
            <a:ext cx="6934324" cy="5106183"/>
          </a:xfrm>
          <a:prstGeom prst="rect">
            <a:avLst/>
          </a:prstGeom>
          <a:noFill/>
          <a:ln>
            <a:noFill/>
          </a:ln>
        </p:spPr>
      </p:pic>
      <p:sp>
        <p:nvSpPr>
          <p:cNvPr id="842" name="Google Shape;842;p68"/>
          <p:cNvSpPr/>
          <p:nvPr/>
        </p:nvSpPr>
        <p:spPr>
          <a:xfrm>
            <a:off x="273267" y="4437993"/>
            <a:ext cx="2890347" cy="707886"/>
          </a:xfrm>
          <a:prstGeom prst="rect">
            <a:avLst/>
          </a:prstGeom>
          <a:solidFill>
            <a:srgbClr val="D8E2F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666666"/>
                </a:solidFill>
                <a:latin typeface="Verdana"/>
                <a:ea typeface="Verdana"/>
                <a:cs typeface="Verdana"/>
                <a:sym typeface="Verdana"/>
              </a:rPr>
              <a:t>Fig: </a:t>
            </a:r>
            <a:r>
              <a:rPr lang="en-US" sz="2000">
                <a:solidFill>
                  <a:schemeClr val="dk1"/>
                </a:solidFill>
                <a:latin typeface="Calibri"/>
                <a:ea typeface="Calibri"/>
                <a:cs typeface="Calibri"/>
                <a:sym typeface="Calibri"/>
              </a:rPr>
              <a:t>Operational flow of </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proposed methodology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p69" descr="Figure 3"/>
          <p:cNvPicPr preferRelativeResize="0"/>
          <p:nvPr/>
        </p:nvPicPr>
        <p:blipFill rotWithShape="1">
          <a:blip r:embed="rId3">
            <a:alphaModFix/>
          </a:blip>
          <a:srcRect/>
          <a:stretch/>
        </p:blipFill>
        <p:spPr>
          <a:xfrm>
            <a:off x="334564" y="2200705"/>
            <a:ext cx="5089219" cy="3756769"/>
          </a:xfrm>
          <a:prstGeom prst="rect">
            <a:avLst/>
          </a:prstGeom>
          <a:noFill/>
          <a:ln>
            <a:noFill/>
          </a:ln>
        </p:spPr>
      </p:pic>
      <p:sp>
        <p:nvSpPr>
          <p:cNvPr id="848" name="Google Shape;848;p69"/>
          <p:cNvSpPr/>
          <p:nvPr/>
        </p:nvSpPr>
        <p:spPr>
          <a:xfrm>
            <a:off x="1301781" y="1415533"/>
            <a:ext cx="3554178" cy="707886"/>
          </a:xfrm>
          <a:prstGeom prst="rect">
            <a:avLst/>
          </a:prstGeom>
          <a:solidFill>
            <a:srgbClr val="D8E2F3"/>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666666"/>
                </a:solidFill>
                <a:latin typeface="Verdana"/>
                <a:ea typeface="Verdana"/>
                <a:cs typeface="Verdana"/>
                <a:sym typeface="Verdana"/>
              </a:rPr>
              <a:t>Fig: </a:t>
            </a:r>
            <a:r>
              <a:rPr lang="en-US" sz="2000">
                <a:solidFill>
                  <a:schemeClr val="dk1"/>
                </a:solidFill>
                <a:latin typeface="Calibri"/>
                <a:ea typeface="Calibri"/>
                <a:cs typeface="Calibri"/>
                <a:sym typeface="Calibri"/>
              </a:rPr>
              <a:t>ROC curve for </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decision tree classifier</a:t>
            </a:r>
            <a:endParaRPr/>
          </a:p>
        </p:txBody>
      </p:sp>
      <p:grpSp>
        <p:nvGrpSpPr>
          <p:cNvPr id="849" name="Google Shape;849;p69"/>
          <p:cNvGrpSpPr/>
          <p:nvPr/>
        </p:nvGrpSpPr>
        <p:grpSpPr>
          <a:xfrm>
            <a:off x="0" y="-10510"/>
            <a:ext cx="12192000" cy="756744"/>
            <a:chOff x="0" y="-10510"/>
            <a:chExt cx="12192000" cy="756744"/>
          </a:xfrm>
        </p:grpSpPr>
        <p:sp>
          <p:nvSpPr>
            <p:cNvPr id="850" name="Google Shape;850;p69"/>
            <p:cNvSpPr/>
            <p:nvPr/>
          </p:nvSpPr>
          <p:spPr>
            <a:xfrm>
              <a:off x="0" y="-10510"/>
              <a:ext cx="12192000" cy="74623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p69"/>
            <p:cNvSpPr/>
            <p:nvPr/>
          </p:nvSpPr>
          <p:spPr>
            <a:xfrm>
              <a:off x="273267" y="44503"/>
              <a:ext cx="9501354"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Results</a:t>
              </a:r>
              <a:endParaRPr/>
            </a:p>
          </p:txBody>
        </p:sp>
      </p:grpSp>
      <p:sp>
        <p:nvSpPr>
          <p:cNvPr id="852" name="Google Shape;852;p69"/>
          <p:cNvSpPr/>
          <p:nvPr/>
        </p:nvSpPr>
        <p:spPr>
          <a:xfrm>
            <a:off x="5546132" y="2650609"/>
            <a:ext cx="6645868" cy="707886"/>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666666"/>
                </a:solidFill>
                <a:latin typeface="Verdana"/>
                <a:ea typeface="Verdana"/>
                <a:cs typeface="Verdana"/>
                <a:sym typeface="Verdana"/>
              </a:rPr>
              <a:t>Table : </a:t>
            </a:r>
            <a:r>
              <a:rPr lang="en-US" sz="2000">
                <a:solidFill>
                  <a:schemeClr val="dk1"/>
                </a:solidFill>
                <a:latin typeface="Calibri"/>
                <a:ea typeface="Calibri"/>
                <a:cs typeface="Calibri"/>
                <a:sym typeface="Calibri"/>
              </a:rPr>
              <a:t>Malware family classification results using our proposed method</a:t>
            </a:r>
            <a:endParaRPr sz="2000">
              <a:solidFill>
                <a:schemeClr val="dk1"/>
              </a:solidFill>
              <a:latin typeface="Calibri"/>
              <a:ea typeface="Calibri"/>
              <a:cs typeface="Calibri"/>
              <a:sym typeface="Calibri"/>
            </a:endParaRPr>
          </a:p>
        </p:txBody>
      </p:sp>
      <p:grpSp>
        <p:nvGrpSpPr>
          <p:cNvPr id="853" name="Google Shape;853;p69"/>
          <p:cNvGrpSpPr/>
          <p:nvPr/>
        </p:nvGrpSpPr>
        <p:grpSpPr>
          <a:xfrm>
            <a:off x="5546132" y="3499505"/>
            <a:ext cx="6645868" cy="1462577"/>
            <a:chOff x="5546132" y="4079089"/>
            <a:chExt cx="6645868" cy="1462577"/>
          </a:xfrm>
        </p:grpSpPr>
        <p:pic>
          <p:nvPicPr>
            <p:cNvPr id="854" name="Google Shape;854;p69" descr="Table V:"/>
            <p:cNvPicPr preferRelativeResize="0"/>
            <p:nvPr/>
          </p:nvPicPr>
          <p:blipFill rotWithShape="1">
            <a:blip r:embed="rId4">
              <a:alphaModFix/>
            </a:blip>
            <a:srcRect/>
            <a:stretch/>
          </p:blipFill>
          <p:spPr>
            <a:xfrm>
              <a:off x="5546132" y="4079089"/>
              <a:ext cx="6645868" cy="1462577"/>
            </a:xfrm>
            <a:prstGeom prst="rect">
              <a:avLst/>
            </a:prstGeom>
            <a:noFill/>
            <a:ln>
              <a:noFill/>
            </a:ln>
          </p:spPr>
        </p:pic>
        <p:sp>
          <p:nvSpPr>
            <p:cNvPr id="855" name="Google Shape;855;p69"/>
            <p:cNvSpPr/>
            <p:nvPr/>
          </p:nvSpPr>
          <p:spPr>
            <a:xfrm>
              <a:off x="5576684" y="4659248"/>
              <a:ext cx="6615316" cy="302257"/>
            </a:xfrm>
            <a:prstGeom prst="roundRect">
              <a:avLst>
                <a:gd name="adj" fmla="val 16667"/>
              </a:avLst>
            </a:prstGeom>
            <a:solidFill>
              <a:srgbClr val="DDEAF6">
                <a:alpha val="20000"/>
              </a:srgbClr>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70" descr="Table VI:"/>
          <p:cNvPicPr preferRelativeResize="0"/>
          <p:nvPr/>
        </p:nvPicPr>
        <p:blipFill rotWithShape="1">
          <a:blip r:embed="rId3">
            <a:alphaModFix/>
          </a:blip>
          <a:srcRect/>
          <a:stretch/>
        </p:blipFill>
        <p:spPr>
          <a:xfrm>
            <a:off x="1961962" y="2540184"/>
            <a:ext cx="7923330" cy="2376999"/>
          </a:xfrm>
          <a:prstGeom prst="rect">
            <a:avLst/>
          </a:prstGeom>
          <a:noFill/>
          <a:ln>
            <a:noFill/>
          </a:ln>
        </p:spPr>
      </p:pic>
      <p:sp>
        <p:nvSpPr>
          <p:cNvPr id="861" name="Google Shape;861;p70"/>
          <p:cNvSpPr/>
          <p:nvPr/>
        </p:nvSpPr>
        <p:spPr>
          <a:xfrm>
            <a:off x="1961962" y="1630529"/>
            <a:ext cx="7923330" cy="830997"/>
          </a:xfrm>
          <a:prstGeom prst="rect">
            <a:avLst/>
          </a:prstGeom>
          <a:solidFill>
            <a:srgbClr val="D8E2F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666666"/>
                </a:solidFill>
                <a:latin typeface="Verdana"/>
                <a:ea typeface="Verdana"/>
                <a:cs typeface="Verdana"/>
                <a:sym typeface="Verdana"/>
              </a:rPr>
              <a:t>Table : </a:t>
            </a:r>
            <a:r>
              <a:rPr lang="en-US" sz="2400">
                <a:solidFill>
                  <a:schemeClr val="dk1"/>
                </a:solidFill>
                <a:latin typeface="Calibri"/>
                <a:ea typeface="Calibri"/>
                <a:cs typeface="Calibri"/>
                <a:sym typeface="Calibri"/>
              </a:rPr>
              <a:t>Malware family classification results using our proposed method</a:t>
            </a:r>
            <a:endParaRPr sz="2400">
              <a:solidFill>
                <a:schemeClr val="dk1"/>
              </a:solidFill>
              <a:latin typeface="Calibri"/>
              <a:ea typeface="Calibri"/>
              <a:cs typeface="Calibri"/>
              <a:sym typeface="Calibri"/>
            </a:endParaRPr>
          </a:p>
        </p:txBody>
      </p:sp>
      <p:grpSp>
        <p:nvGrpSpPr>
          <p:cNvPr id="862" name="Google Shape;862;p70"/>
          <p:cNvGrpSpPr/>
          <p:nvPr/>
        </p:nvGrpSpPr>
        <p:grpSpPr>
          <a:xfrm>
            <a:off x="0" y="-10510"/>
            <a:ext cx="12192000" cy="756744"/>
            <a:chOff x="0" y="-10510"/>
            <a:chExt cx="12192000" cy="756744"/>
          </a:xfrm>
        </p:grpSpPr>
        <p:sp>
          <p:nvSpPr>
            <p:cNvPr id="863" name="Google Shape;863;p70"/>
            <p:cNvSpPr/>
            <p:nvPr/>
          </p:nvSpPr>
          <p:spPr>
            <a:xfrm>
              <a:off x="0" y="-10510"/>
              <a:ext cx="12192000" cy="74623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p70"/>
            <p:cNvSpPr/>
            <p:nvPr/>
          </p:nvSpPr>
          <p:spPr>
            <a:xfrm>
              <a:off x="273267" y="44503"/>
              <a:ext cx="9501354"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Malware family classification </a:t>
              </a: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grpSp>
        <p:nvGrpSpPr>
          <p:cNvPr id="869" name="Google Shape;869;p71"/>
          <p:cNvGrpSpPr/>
          <p:nvPr/>
        </p:nvGrpSpPr>
        <p:grpSpPr>
          <a:xfrm>
            <a:off x="0" y="-21021"/>
            <a:ext cx="12192000" cy="756744"/>
            <a:chOff x="0" y="-21021"/>
            <a:chExt cx="12192000" cy="756744"/>
          </a:xfrm>
        </p:grpSpPr>
        <p:sp>
          <p:nvSpPr>
            <p:cNvPr id="870" name="Google Shape;870;p71"/>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1" name="Google Shape;871;p71"/>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References</a:t>
              </a:r>
              <a:endParaRPr/>
            </a:p>
          </p:txBody>
        </p:sp>
      </p:grpSp>
      <p:graphicFrame>
        <p:nvGraphicFramePr>
          <p:cNvPr id="872" name="Google Shape;872;p71"/>
          <p:cNvGraphicFramePr/>
          <p:nvPr/>
        </p:nvGraphicFramePr>
        <p:xfrm>
          <a:off x="88760" y="1018234"/>
          <a:ext cx="12014475" cy="4328240"/>
        </p:xfrm>
        <a:graphic>
          <a:graphicData uri="http://schemas.openxmlformats.org/drawingml/2006/table">
            <a:tbl>
              <a:tblPr firstRow="1" bandRow="1">
                <a:noFill/>
                <a:tableStyleId>{BCFE33D0-8529-4C4D-A131-9EB57FF40535}</a:tableStyleId>
              </a:tblPr>
              <a:tblGrid>
                <a:gridCol w="3239900">
                  <a:extLst>
                    <a:ext uri="{9D8B030D-6E8A-4147-A177-3AD203B41FA5}">
                      <a16:colId xmlns:a16="http://schemas.microsoft.com/office/drawing/2014/main" val="20000"/>
                    </a:ext>
                  </a:extLst>
                </a:gridCol>
                <a:gridCol w="87745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000"/>
                        <a:t>Topic</a:t>
                      </a:r>
                      <a:endParaRPr/>
                    </a:p>
                  </a:txBody>
                  <a:tcPr marL="91450" marR="91450" marT="45725" marB="45725"/>
                </a:tc>
                <a:tc>
                  <a:txBody>
                    <a:bodyPr/>
                    <a:lstStyle/>
                    <a:p>
                      <a:pPr marL="0" marR="0" lvl="0" indent="0" algn="l" rtl="0">
                        <a:spcBef>
                          <a:spcPts val="0"/>
                        </a:spcBef>
                        <a:spcAft>
                          <a:spcPts val="0"/>
                        </a:spcAft>
                        <a:buNone/>
                      </a:pPr>
                      <a:r>
                        <a:rPr lang="en-US" sz="2000"/>
                        <a:t>Description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000"/>
                        <a:t>Intrusions</a:t>
                      </a:r>
                      <a:endParaRPr/>
                    </a:p>
                  </a:txBody>
                  <a:tcPr marL="91450" marR="91450" marT="45725" marB="45725"/>
                </a:tc>
                <a:tc>
                  <a:txBody>
                    <a:bodyPr/>
                    <a:lstStyle/>
                    <a:p>
                      <a:pPr marL="0" marR="0" lvl="0" indent="0" algn="l" rtl="0">
                        <a:spcBef>
                          <a:spcPts val="0"/>
                        </a:spcBef>
                        <a:spcAft>
                          <a:spcPts val="0"/>
                        </a:spcAft>
                        <a:buNone/>
                      </a:pPr>
                      <a:r>
                        <a:rPr lang="en-US" sz="2000" u="sng">
                          <a:solidFill>
                            <a:schemeClr val="hlink"/>
                          </a:solidFill>
                          <a:hlinkClick r:id="rId3"/>
                        </a:rPr>
                        <a:t>https://www.dnsstuff.com/intrusion-detection-system</a:t>
                      </a:r>
                      <a:endParaRPr sz="20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2000"/>
                        <a:t>Intrusions Detection system</a:t>
                      </a:r>
                      <a:endParaRPr/>
                    </a:p>
                  </a:txBody>
                  <a:tcPr marL="91450" marR="91450" marT="45725" marB="45725"/>
                </a:tc>
                <a:tc>
                  <a:txBody>
                    <a:bodyPr/>
                    <a:lstStyle/>
                    <a:p>
                      <a:pPr marL="0" marR="0" lvl="0" indent="0" algn="l" rtl="0">
                        <a:spcBef>
                          <a:spcPts val="0"/>
                        </a:spcBef>
                        <a:spcAft>
                          <a:spcPts val="0"/>
                        </a:spcAft>
                        <a:buNone/>
                      </a:pPr>
                      <a:r>
                        <a:rPr lang="en-US" sz="2000" u="sng">
                          <a:solidFill>
                            <a:schemeClr val="hlink"/>
                          </a:solidFill>
                          <a:hlinkClick r:id="rId4"/>
                        </a:rPr>
                        <a:t>https://www.sans.org/reading-room/whitepapers/detection/intrusion-detection-systems-definition-challenges-343</a:t>
                      </a:r>
                      <a:endParaRPr sz="20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2000"/>
                        <a:t>Firewall</a:t>
                      </a:r>
                      <a:endParaRPr/>
                    </a:p>
                  </a:txBody>
                  <a:tcPr marL="91450" marR="91450" marT="45725" marB="45725"/>
                </a:tc>
                <a:tc>
                  <a:txBody>
                    <a:bodyPr/>
                    <a:lstStyle/>
                    <a:p>
                      <a:pPr marL="0" marR="0" lvl="0" indent="0" algn="l" rtl="0">
                        <a:spcBef>
                          <a:spcPts val="0"/>
                        </a:spcBef>
                        <a:spcAft>
                          <a:spcPts val="0"/>
                        </a:spcAft>
                        <a:buNone/>
                      </a:pPr>
                      <a:r>
                        <a:rPr lang="en-US" sz="2000" u="sng">
                          <a:solidFill>
                            <a:schemeClr val="hlink"/>
                          </a:solidFill>
                          <a:hlinkClick r:id="rId5"/>
                        </a:rPr>
                        <a:t>https://resources.infosecinstitute.com/network-design-firewall-idsips/#gref</a:t>
                      </a:r>
                      <a:endParaRPr sz="20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2000"/>
                        <a:t>Unsupervised learning</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2000"/>
                        <a:buFont typeface="Calibri"/>
                        <a:buNone/>
                      </a:pPr>
                      <a:r>
                        <a:rPr lang="en-US" sz="2000" u="sng">
                          <a:solidFill>
                            <a:schemeClr val="hlink"/>
                          </a:solidFill>
                          <a:hlinkClick r:id="rId6"/>
                        </a:rPr>
                        <a:t>http://is.tuebingen.mpg.de/fileadmin/user_upload/files/publications/taxo_[0].pdf</a:t>
                      </a:r>
                      <a:endParaRPr sz="2000"/>
                    </a:p>
                    <a:p>
                      <a:pPr marL="0" marR="0" lvl="0" indent="0" algn="l" rtl="0">
                        <a:spcBef>
                          <a:spcPts val="0"/>
                        </a:spcBef>
                        <a:spcAft>
                          <a:spcPts val="0"/>
                        </a:spcAft>
                        <a:buNone/>
                      </a:pPr>
                      <a:endParaRPr sz="20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2000"/>
                        <a:t>Generative Vs Discriminative</a:t>
                      </a:r>
                      <a:endParaRPr/>
                    </a:p>
                  </a:txBody>
                  <a:tcPr marL="91450" marR="91450" marT="45725" marB="45725"/>
                </a:tc>
                <a:tc>
                  <a:txBody>
                    <a:bodyPr/>
                    <a:lstStyle/>
                    <a:p>
                      <a:pPr marL="0" marR="0" lvl="0" indent="0" algn="l" rtl="0">
                        <a:spcBef>
                          <a:spcPts val="0"/>
                        </a:spcBef>
                        <a:spcAft>
                          <a:spcPts val="0"/>
                        </a:spcAft>
                        <a:buNone/>
                      </a:pPr>
                      <a:r>
                        <a:rPr lang="en-US" sz="2000" u="sng">
                          <a:solidFill>
                            <a:schemeClr val="hlink"/>
                          </a:solidFill>
                          <a:hlinkClick r:id="rId7"/>
                        </a:rPr>
                        <a:t>https://medium.com/@mlengineer/generative-and-discriminative-models-af5637a66a3</a:t>
                      </a:r>
                      <a:endParaRPr sz="20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2000"/>
                        <a:t>Machine Learning Videos</a:t>
                      </a:r>
                      <a:endParaRPr/>
                    </a:p>
                  </a:txBody>
                  <a:tcPr marL="91450" marR="91450" marT="45725" marB="45725"/>
                </a:tc>
                <a:tc>
                  <a:txBody>
                    <a:bodyPr/>
                    <a:lstStyle/>
                    <a:p>
                      <a:pPr marL="0" marR="0" lvl="0" indent="0" algn="l" rtl="0">
                        <a:spcBef>
                          <a:spcPts val="0"/>
                        </a:spcBef>
                        <a:spcAft>
                          <a:spcPts val="0"/>
                        </a:spcAft>
                        <a:buNone/>
                      </a:pPr>
                      <a:r>
                        <a:rPr lang="en-US" sz="2000" u="sng">
                          <a:solidFill>
                            <a:schemeClr val="hlink"/>
                          </a:solidFill>
                          <a:hlinkClick r:id="rId8"/>
                        </a:rPr>
                        <a:t>https://statquest.org/video-index/</a:t>
                      </a:r>
                      <a:endParaRPr sz="2000"/>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2000"/>
                        <a:t>Neural Network </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800" u="sng">
                          <a:solidFill>
                            <a:schemeClr val="hlink"/>
                          </a:solidFill>
                          <a:hlinkClick r:id="rId9"/>
                        </a:rPr>
                        <a:t>https://www.doc.ic.ac.uk/~nuric/teaching/imperial-college-machine-learning-neural-networks.html</a:t>
                      </a:r>
                      <a:endParaRPr sz="1800"/>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7" name="Google Shape;877;p72"/>
          <p:cNvGrpSpPr/>
          <p:nvPr/>
        </p:nvGrpSpPr>
        <p:grpSpPr>
          <a:xfrm>
            <a:off x="0" y="-21021"/>
            <a:ext cx="12192000" cy="756744"/>
            <a:chOff x="0" y="-21021"/>
            <a:chExt cx="12192000" cy="756744"/>
          </a:xfrm>
        </p:grpSpPr>
        <p:sp>
          <p:nvSpPr>
            <p:cNvPr id="878" name="Google Shape;878;p72"/>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9" name="Google Shape;879;p72"/>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References</a:t>
              </a:r>
              <a:endParaRPr/>
            </a:p>
          </p:txBody>
        </p:sp>
      </p:grpSp>
      <p:graphicFrame>
        <p:nvGraphicFramePr>
          <p:cNvPr id="880" name="Google Shape;880;p72"/>
          <p:cNvGraphicFramePr/>
          <p:nvPr/>
        </p:nvGraphicFramePr>
        <p:xfrm>
          <a:off x="156665" y="997214"/>
          <a:ext cx="11836950" cy="3444290"/>
        </p:xfrm>
        <a:graphic>
          <a:graphicData uri="http://schemas.openxmlformats.org/drawingml/2006/table">
            <a:tbl>
              <a:tblPr firstRow="1" bandRow="1">
                <a:noFill/>
                <a:tableStyleId>{BCFE33D0-8529-4C4D-A131-9EB57FF40535}</a:tableStyleId>
              </a:tblPr>
              <a:tblGrid>
                <a:gridCol w="3192025">
                  <a:extLst>
                    <a:ext uri="{9D8B030D-6E8A-4147-A177-3AD203B41FA5}">
                      <a16:colId xmlns:a16="http://schemas.microsoft.com/office/drawing/2014/main" val="20000"/>
                    </a:ext>
                  </a:extLst>
                </a:gridCol>
                <a:gridCol w="86449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2000"/>
                        <a:t>Topic</a:t>
                      </a:r>
                      <a:endParaRPr/>
                    </a:p>
                  </a:txBody>
                  <a:tcPr marL="91450" marR="91450" marT="45725" marB="45725"/>
                </a:tc>
                <a:tc>
                  <a:txBody>
                    <a:bodyPr/>
                    <a:lstStyle/>
                    <a:p>
                      <a:pPr marL="0" marR="0" lvl="0" indent="0" algn="l" rtl="0">
                        <a:spcBef>
                          <a:spcPts val="0"/>
                        </a:spcBef>
                        <a:spcAft>
                          <a:spcPts val="0"/>
                        </a:spcAft>
                        <a:buNone/>
                      </a:pPr>
                      <a:r>
                        <a:rPr lang="en-US" sz="2000"/>
                        <a:t>Description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000"/>
                        <a:t>Taxonomy of ML </a:t>
                      </a:r>
                      <a:endParaRPr/>
                    </a:p>
                  </a:txBody>
                  <a:tcPr marL="91450" marR="91450" marT="45725" marB="45725"/>
                </a:tc>
                <a:tc>
                  <a:txBody>
                    <a:bodyPr/>
                    <a:lstStyle/>
                    <a:p>
                      <a:pPr marL="0" marR="0" lvl="0" indent="0" algn="l" rtl="0">
                        <a:spcBef>
                          <a:spcPts val="0"/>
                        </a:spcBef>
                        <a:spcAft>
                          <a:spcPts val="0"/>
                        </a:spcAft>
                        <a:buNone/>
                      </a:pPr>
                      <a:r>
                        <a:rPr lang="en-US" sz="1800" u="sng">
                          <a:solidFill>
                            <a:schemeClr val="hlink"/>
                          </a:solidFill>
                          <a:hlinkClick r:id="rId3"/>
                        </a:rPr>
                        <a:t>https://subscription.packtpub.com/book/big_data_and_business_intelligence/9781783558742/1/ch01lvl1sec12/taxonomy-of-machine-learning-algorithms</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2000"/>
                        <a:t>Challenges of IDS</a:t>
                      </a:r>
                      <a:endParaRPr/>
                    </a:p>
                  </a:txBody>
                  <a:tcPr marL="91450" marR="91450" marT="45725" marB="45725"/>
                </a:tc>
                <a:tc>
                  <a:txBody>
                    <a:bodyPr/>
                    <a:lstStyle/>
                    <a:p>
                      <a:pPr marL="0" marR="0" lvl="0" indent="0" algn="l" rtl="0">
                        <a:spcBef>
                          <a:spcPts val="0"/>
                        </a:spcBef>
                        <a:spcAft>
                          <a:spcPts val="0"/>
                        </a:spcAft>
                        <a:buNone/>
                      </a:pPr>
                      <a:r>
                        <a:rPr lang="en-US" sz="2000" u="sng">
                          <a:solidFill>
                            <a:schemeClr val="hlink"/>
                          </a:solidFill>
                          <a:hlinkClick r:id="rId4"/>
                        </a:rPr>
                        <a:t>https://www.sans.org/reading-room/whitepapers/detection/intrusion-detection-systems-definition-challenges-343</a:t>
                      </a:r>
                      <a:endParaRPr sz="20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2000"/>
                        <a:t>Detecting Network Intrusions With Machine Learning Based Anomaly Detection Techniques</a:t>
                      </a:r>
                      <a:endParaRPr sz="2000" b="0" i="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2000" u="sng">
                          <a:solidFill>
                            <a:schemeClr val="hlink"/>
                          </a:solidFill>
                          <a:hlinkClick r:id="rId5"/>
                        </a:rPr>
                        <a:t>https://www.youtube.com/watch?v=c71gt-I8Lik</a:t>
                      </a:r>
                      <a:endParaRPr sz="20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2000"/>
                        <a:t>Introduction to ML</a:t>
                      </a:r>
                      <a:endParaRPr/>
                    </a:p>
                  </a:txBody>
                  <a:tcPr marL="91450" marR="91450" marT="45725" marB="45725"/>
                </a:tc>
                <a:tc>
                  <a:txBody>
                    <a:bodyPr/>
                    <a:lstStyle/>
                    <a:p>
                      <a:pPr marL="0" marR="0" lvl="0" indent="0" algn="l" rtl="0">
                        <a:spcBef>
                          <a:spcPts val="0"/>
                        </a:spcBef>
                        <a:spcAft>
                          <a:spcPts val="0"/>
                        </a:spcAft>
                        <a:buNone/>
                      </a:pPr>
                      <a:r>
                        <a:rPr lang="en-US" sz="2000" u="sng">
                          <a:solidFill>
                            <a:schemeClr val="hlink"/>
                          </a:solidFill>
                          <a:hlinkClick r:id="rId6"/>
                        </a:rPr>
                        <a:t>https://machinelearningmastery.com/a-tour-of-machine-learning-algorithms/</a:t>
                      </a:r>
                      <a:endParaRPr sz="2000"/>
                    </a:p>
                  </a:txBody>
                  <a:tcPr marL="91450" marR="91450" marT="45725" marB="45725"/>
                </a:tc>
                <a:extLst>
                  <a:ext uri="{0D108BD9-81ED-4DB2-BD59-A6C34878D82A}">
                    <a16:rowId xmlns:a16="http://schemas.microsoft.com/office/drawing/2014/main" val="10004"/>
                  </a:ext>
                </a:extLst>
              </a:tr>
            </a:tbl>
          </a:graphicData>
        </a:graphic>
      </p:graphicFrame>
      <p:sp>
        <p:nvSpPr>
          <p:cNvPr id="881" name="Google Shape;881;p72"/>
          <p:cNvSpPr/>
          <p:nvPr/>
        </p:nvSpPr>
        <p:spPr>
          <a:xfrm>
            <a:off x="2513293" y="6332048"/>
            <a:ext cx="9480330" cy="369332"/>
          </a:xfrm>
          <a:prstGeom prst="rect">
            <a:avLst/>
          </a:prstGeom>
          <a:solidFill>
            <a:srgbClr val="DDEAF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Email: Kamalakanta Sethi: ks23[at]iitbbs.ac.in                    Rahul Kumar:rk36[@]iitbbs.ac.in</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9"/>
          <p:cNvSpPr txBox="1">
            <a:spLocks noGrp="1"/>
          </p:cNvSpPr>
          <p:nvPr>
            <p:ph type="body" idx="1"/>
          </p:nvPr>
        </p:nvSpPr>
        <p:spPr>
          <a:xfrm>
            <a:off x="273266" y="922105"/>
            <a:ext cx="10607040" cy="5029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A man-in-the-middle attack: Here,  a malicious actor inserts him/herself into a  conversation between two parties, impersonates both parties and gains access to information that the two  parties were trying to send to each other. A man-in-the-middle attack allows a malicious actor to intercept, send and receive data meant for someone else, or not meant to be sent at all, without either outside party knowing until it is too late. </a:t>
            </a:r>
            <a:endParaRPr/>
          </a:p>
          <a:p>
            <a:pPr marL="0" lvl="0" indent="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p:txBody>
      </p:sp>
      <p:pic>
        <p:nvPicPr>
          <p:cNvPr id="228" name="Google Shape;228;p9"/>
          <p:cNvPicPr preferRelativeResize="0"/>
          <p:nvPr/>
        </p:nvPicPr>
        <p:blipFill rotWithShape="1">
          <a:blip r:embed="rId3">
            <a:alphaModFix/>
          </a:blip>
          <a:srcRect/>
          <a:stretch/>
        </p:blipFill>
        <p:spPr>
          <a:xfrm>
            <a:off x="2308857" y="3205537"/>
            <a:ext cx="6092847" cy="2851109"/>
          </a:xfrm>
          <a:prstGeom prst="rect">
            <a:avLst/>
          </a:prstGeom>
          <a:noFill/>
          <a:ln>
            <a:noFill/>
          </a:ln>
        </p:spPr>
      </p:pic>
      <p:grpSp>
        <p:nvGrpSpPr>
          <p:cNvPr id="229" name="Google Shape;229;p9"/>
          <p:cNvGrpSpPr/>
          <p:nvPr/>
        </p:nvGrpSpPr>
        <p:grpSpPr>
          <a:xfrm>
            <a:off x="0" y="-35472"/>
            <a:ext cx="12192000" cy="756744"/>
            <a:chOff x="0" y="-21021"/>
            <a:chExt cx="12192000" cy="756744"/>
          </a:xfrm>
        </p:grpSpPr>
        <p:sp>
          <p:nvSpPr>
            <p:cNvPr id="230" name="Google Shape;230;p9"/>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9"/>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Man-in-the-middle Attack</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73"/>
          <p:cNvSpPr txBox="1"/>
          <p:nvPr/>
        </p:nvSpPr>
        <p:spPr>
          <a:xfrm>
            <a:off x="3159659" y="1674891"/>
            <a:ext cx="727898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rgbClr val="00B050"/>
                </a:solidFill>
                <a:latin typeface="Calibri"/>
                <a:ea typeface="Calibri"/>
                <a:cs typeface="Calibri"/>
                <a:sym typeface="Calibri"/>
              </a:rPr>
              <a:t>Thank You !</a:t>
            </a:r>
            <a:endParaRPr sz="4800">
              <a:solidFill>
                <a:srgbClr val="00B05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0"/>
          <p:cNvSpPr txBox="1">
            <a:spLocks noGrp="1"/>
          </p:cNvSpPr>
          <p:nvPr>
            <p:ph type="body" idx="1"/>
          </p:nvPr>
        </p:nvSpPr>
        <p:spPr>
          <a:xfrm>
            <a:off x="273265" y="1013966"/>
            <a:ext cx="11603757" cy="471901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What is Port scanner?</a:t>
            </a:r>
            <a:endParaRPr/>
          </a:p>
          <a:p>
            <a:pPr marL="685800" lvl="1" indent="-228600" algn="l" rtl="0">
              <a:lnSpc>
                <a:spcPct val="90000"/>
              </a:lnSpc>
              <a:spcBef>
                <a:spcPts val="500"/>
              </a:spcBef>
              <a:spcAft>
                <a:spcPts val="0"/>
              </a:spcAft>
              <a:buClr>
                <a:schemeClr val="dk1"/>
              </a:buClr>
              <a:buSzPts val="2400"/>
              <a:buChar char="•"/>
            </a:pPr>
            <a:r>
              <a:rPr lang="en-US" b="1"/>
              <a:t>A port scanner is a software application designed to probe a server or host for open ports. This is often used by administrators to verify security policies of their networks and by attackers to identify running services on a host with the view to compromise it.</a:t>
            </a:r>
            <a:endParaRPr/>
          </a:p>
          <a:p>
            <a:pPr marL="228600" lvl="0" indent="-228600" algn="l" rtl="0">
              <a:lnSpc>
                <a:spcPct val="90000"/>
              </a:lnSpc>
              <a:spcBef>
                <a:spcPts val="1000"/>
              </a:spcBef>
              <a:spcAft>
                <a:spcPts val="0"/>
              </a:spcAft>
              <a:buClr>
                <a:schemeClr val="dk1"/>
              </a:buClr>
              <a:buSzPts val="2800"/>
              <a:buChar char="•"/>
            </a:pPr>
            <a:r>
              <a:rPr lang="en-US"/>
              <a:t>In this attack, the attacker gets list of open and closed ports. Then attacker lunch attacks against service running on open ports.</a:t>
            </a:r>
            <a:endParaRPr/>
          </a:p>
          <a:p>
            <a:pPr marL="228600" lvl="0" indent="-228600" algn="l" rtl="0">
              <a:lnSpc>
                <a:spcPct val="90000"/>
              </a:lnSpc>
              <a:spcBef>
                <a:spcPts val="1000"/>
              </a:spcBef>
              <a:spcAft>
                <a:spcPts val="0"/>
              </a:spcAft>
              <a:buClr>
                <a:schemeClr val="dk1"/>
              </a:buClr>
              <a:buSzPts val="2800"/>
              <a:buChar char="•"/>
            </a:pPr>
            <a:r>
              <a:rPr lang="en-US"/>
              <a:t>This leads attackers to gain entry into organizations and steal their private data.</a:t>
            </a:r>
            <a:endParaRPr/>
          </a:p>
          <a:p>
            <a:pPr marL="0" lvl="0" indent="0" algn="l" rtl="0">
              <a:lnSpc>
                <a:spcPct val="90000"/>
              </a:lnSpc>
              <a:spcBef>
                <a:spcPts val="1000"/>
              </a:spcBef>
              <a:spcAft>
                <a:spcPts val="0"/>
              </a:spcAft>
              <a:buClr>
                <a:schemeClr val="dk1"/>
              </a:buClr>
              <a:buSzPts val="2800"/>
              <a:buNone/>
            </a:pPr>
            <a:endParaRPr/>
          </a:p>
        </p:txBody>
      </p:sp>
      <p:sp>
        <p:nvSpPr>
          <p:cNvPr id="237" name="Google Shape;23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 Slide </a:t>
            </a:r>
            <a:fld id="{00000000-1234-1234-1234-123412341234}" type="slidenum">
              <a:rPr lang="en-US"/>
              <a:t>9</a:t>
            </a:fld>
            <a:endParaRPr/>
          </a:p>
        </p:txBody>
      </p:sp>
      <p:grpSp>
        <p:nvGrpSpPr>
          <p:cNvPr id="238" name="Google Shape;238;p10"/>
          <p:cNvGrpSpPr/>
          <p:nvPr/>
        </p:nvGrpSpPr>
        <p:grpSpPr>
          <a:xfrm>
            <a:off x="0" y="-35472"/>
            <a:ext cx="12192000" cy="756744"/>
            <a:chOff x="0" y="-21021"/>
            <a:chExt cx="12192000" cy="756744"/>
          </a:xfrm>
        </p:grpSpPr>
        <p:sp>
          <p:nvSpPr>
            <p:cNvPr id="239" name="Google Shape;239;p10"/>
            <p:cNvSpPr/>
            <p:nvPr/>
          </p:nvSpPr>
          <p:spPr>
            <a:xfrm>
              <a:off x="0" y="-21021"/>
              <a:ext cx="12192000" cy="756744"/>
            </a:xfrm>
            <a:prstGeom prst="rect">
              <a:avLst/>
            </a:prstGeom>
            <a:solidFill>
              <a:srgbClr val="1F3864"/>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0"/>
            <p:cNvSpPr/>
            <p:nvPr/>
          </p:nvSpPr>
          <p:spPr>
            <a:xfrm>
              <a:off x="273266" y="33992"/>
              <a:ext cx="11603757" cy="701731"/>
            </a:xfrm>
            <a:prstGeom prst="rect">
              <a:avLst/>
            </a:prstGeom>
            <a:solidFill>
              <a:srgbClr val="1F3864"/>
            </a:solid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4400">
                  <a:solidFill>
                    <a:schemeClr val="lt1"/>
                  </a:solidFill>
                  <a:latin typeface="Arial"/>
                  <a:ea typeface="Arial"/>
                  <a:cs typeface="Arial"/>
                  <a:sym typeface="Arial"/>
                </a:rPr>
                <a:t>Port Scanning Attack</a:t>
              </a:r>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4748</Words>
  <Application>Microsoft Office PowerPoint</Application>
  <PresentationFormat>Widescreen</PresentationFormat>
  <Paragraphs>477</Paragraphs>
  <Slides>80</Slides>
  <Notes>80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80</vt:i4>
      </vt:variant>
    </vt:vector>
  </HeadingPairs>
  <TitlesOfParts>
    <vt:vector size="95" baseType="lpstr">
      <vt:lpstr>Noto Sans Symbols</vt:lpstr>
      <vt:lpstr>Helvetica Neue</vt:lpstr>
      <vt:lpstr>Arial</vt:lpstr>
      <vt:lpstr>Calibri</vt:lpstr>
      <vt:lpstr>Verdana</vt:lpstr>
      <vt:lpstr>IBM Plex Sans</vt:lpstr>
      <vt:lpstr>Roboto</vt:lpstr>
      <vt:lpstr>Lato Black</vt:lpstr>
      <vt:lpstr>Arial Black</vt:lpstr>
      <vt:lpstr>Arimo</vt:lpstr>
      <vt:lpstr>Century Gothic</vt:lpstr>
      <vt:lpstr>Content</vt:lpstr>
      <vt:lpstr>Times New Roman</vt:lpstr>
      <vt:lpstr>PT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Kumar</dc:creator>
  <cp:lastModifiedBy>Sanjay Yadav</cp:lastModifiedBy>
  <cp:revision>4</cp:revision>
  <dcterms:created xsi:type="dcterms:W3CDTF">2019-12-05T23:36:24Z</dcterms:created>
  <dcterms:modified xsi:type="dcterms:W3CDTF">2025-11-14T09:58:43Z</dcterms:modified>
</cp:coreProperties>
</file>